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19"/>
  </p:notesMasterIdLst>
  <p:sldIdLst>
    <p:sldId id="256" r:id="rId5"/>
    <p:sldId id="438" r:id="rId6"/>
    <p:sldId id="439" r:id="rId7"/>
    <p:sldId id="440" r:id="rId8"/>
    <p:sldId id="441" r:id="rId9"/>
    <p:sldId id="442" r:id="rId10"/>
    <p:sldId id="443" r:id="rId11"/>
    <p:sldId id="444" r:id="rId12"/>
    <p:sldId id="445" r:id="rId13"/>
    <p:sldId id="446" r:id="rId14"/>
    <p:sldId id="447" r:id="rId15"/>
    <p:sldId id="448" r:id="rId16"/>
    <p:sldId id="449" r:id="rId17"/>
    <p:sldId id="450" r:id="rId18"/>
  </p:sldIdLst>
  <p:sldSz cx="9144000" cy="6858000" type="screen4x3"/>
  <p:notesSz cx="6797675" cy="9874250"/>
  <p:custDataLst>
    <p:tags r:id="rId20"/>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12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28" autoAdjust="0"/>
    <p:restoredTop sz="94638" autoAdjust="0"/>
  </p:normalViewPr>
  <p:slideViewPr>
    <p:cSldViewPr>
      <p:cViewPr varScale="1">
        <p:scale>
          <a:sx n="74" d="100"/>
          <a:sy n="74" d="100"/>
        </p:scale>
        <p:origin x="1470" y="72"/>
      </p:cViewPr>
      <p:guideLst>
        <p:guide orient="horz" pos="2160"/>
        <p:guide pos="2880"/>
      </p:guideLst>
    </p:cSldViewPr>
  </p:slideViewPr>
  <p:outlineViewPr>
    <p:cViewPr>
      <p:scale>
        <a:sx n="33" d="100"/>
        <a:sy n="33" d="100"/>
      </p:scale>
      <p:origin x="0" y="598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4DA8F5-F804-4FB2-8A6B-A884CF09C514}" type="datetimeFigureOut">
              <a:rPr lang="en-US"/>
              <a:pPr>
                <a:defRPr/>
              </a:pPr>
              <a:t>8/5/2018</a:t>
            </a:fld>
            <a:endParaRPr lang="en-GB" dirty="0"/>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C00DB4-E585-43D3-9A29-E1C42556C769}" type="slidenum">
              <a:rPr lang="en-GB"/>
              <a:pPr>
                <a:defRPr/>
              </a:pPr>
              <a:t>‹#›</a:t>
            </a:fld>
            <a:endParaRPr lang="en-GB" dirty="0"/>
          </a:p>
        </p:txBody>
      </p:sp>
    </p:spTree>
    <p:extLst>
      <p:ext uri="{BB962C8B-B14F-4D97-AF65-F5344CB8AC3E}">
        <p14:creationId xmlns:p14="http://schemas.microsoft.com/office/powerpoint/2010/main" val="31023264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0FBC8F-7200-45DD-A4E3-40F9EE471788}" type="slidenum">
              <a:rPr lang="en-GB"/>
              <a:pPr fontAlgn="base">
                <a:spcBef>
                  <a:spcPct val="0"/>
                </a:spcBef>
                <a:spcAft>
                  <a:spcPct val="0"/>
                </a:spcAft>
              </a:pPr>
              <a:t>1</a:t>
            </a:fld>
            <a:endParaRPr lang="en-GB" dirty="0"/>
          </a:p>
        </p:txBody>
      </p:sp>
    </p:spTree>
    <p:extLst>
      <p:ext uri="{BB962C8B-B14F-4D97-AF65-F5344CB8AC3E}">
        <p14:creationId xmlns:p14="http://schemas.microsoft.com/office/powerpoint/2010/main" val="3546322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10</a:t>
            </a:fld>
            <a:endParaRPr lang="en-GB" dirty="0"/>
          </a:p>
        </p:txBody>
      </p:sp>
    </p:spTree>
    <p:extLst>
      <p:ext uri="{BB962C8B-B14F-4D97-AF65-F5344CB8AC3E}">
        <p14:creationId xmlns:p14="http://schemas.microsoft.com/office/powerpoint/2010/main" val="41021022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11</a:t>
            </a:fld>
            <a:endParaRPr lang="en-GB" dirty="0"/>
          </a:p>
        </p:txBody>
      </p:sp>
    </p:spTree>
    <p:extLst>
      <p:ext uri="{BB962C8B-B14F-4D97-AF65-F5344CB8AC3E}">
        <p14:creationId xmlns:p14="http://schemas.microsoft.com/office/powerpoint/2010/main" val="21661332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12</a:t>
            </a:fld>
            <a:endParaRPr lang="en-GB" dirty="0"/>
          </a:p>
        </p:txBody>
      </p:sp>
    </p:spTree>
    <p:extLst>
      <p:ext uri="{BB962C8B-B14F-4D97-AF65-F5344CB8AC3E}">
        <p14:creationId xmlns:p14="http://schemas.microsoft.com/office/powerpoint/2010/main" val="24704911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13</a:t>
            </a:fld>
            <a:endParaRPr lang="en-GB" dirty="0"/>
          </a:p>
        </p:txBody>
      </p:sp>
    </p:spTree>
    <p:extLst>
      <p:ext uri="{BB962C8B-B14F-4D97-AF65-F5344CB8AC3E}">
        <p14:creationId xmlns:p14="http://schemas.microsoft.com/office/powerpoint/2010/main" val="31925786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14</a:t>
            </a:fld>
            <a:endParaRPr lang="en-GB" dirty="0"/>
          </a:p>
        </p:txBody>
      </p:sp>
    </p:spTree>
    <p:extLst>
      <p:ext uri="{BB962C8B-B14F-4D97-AF65-F5344CB8AC3E}">
        <p14:creationId xmlns:p14="http://schemas.microsoft.com/office/powerpoint/2010/main" val="27173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a:t>
            </a:fld>
            <a:endParaRPr lang="en-GB" dirty="0"/>
          </a:p>
        </p:txBody>
      </p:sp>
    </p:spTree>
    <p:extLst>
      <p:ext uri="{BB962C8B-B14F-4D97-AF65-F5344CB8AC3E}">
        <p14:creationId xmlns:p14="http://schemas.microsoft.com/office/powerpoint/2010/main" val="323426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a:t>
            </a:fld>
            <a:endParaRPr lang="en-GB" dirty="0"/>
          </a:p>
        </p:txBody>
      </p:sp>
    </p:spTree>
    <p:extLst>
      <p:ext uri="{BB962C8B-B14F-4D97-AF65-F5344CB8AC3E}">
        <p14:creationId xmlns:p14="http://schemas.microsoft.com/office/powerpoint/2010/main" val="2109089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a:t>
            </a:fld>
            <a:endParaRPr lang="en-GB" dirty="0"/>
          </a:p>
        </p:txBody>
      </p:sp>
    </p:spTree>
    <p:extLst>
      <p:ext uri="{BB962C8B-B14F-4D97-AF65-F5344CB8AC3E}">
        <p14:creationId xmlns:p14="http://schemas.microsoft.com/office/powerpoint/2010/main" val="27869965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a:t>
            </a:fld>
            <a:endParaRPr lang="en-GB" dirty="0"/>
          </a:p>
        </p:txBody>
      </p:sp>
    </p:spTree>
    <p:extLst>
      <p:ext uri="{BB962C8B-B14F-4D97-AF65-F5344CB8AC3E}">
        <p14:creationId xmlns:p14="http://schemas.microsoft.com/office/powerpoint/2010/main" val="3765339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6</a:t>
            </a:fld>
            <a:endParaRPr lang="en-GB" dirty="0"/>
          </a:p>
        </p:txBody>
      </p:sp>
    </p:spTree>
    <p:extLst>
      <p:ext uri="{BB962C8B-B14F-4D97-AF65-F5344CB8AC3E}">
        <p14:creationId xmlns:p14="http://schemas.microsoft.com/office/powerpoint/2010/main" val="24487765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7</a:t>
            </a:fld>
            <a:endParaRPr lang="en-GB" dirty="0"/>
          </a:p>
        </p:txBody>
      </p:sp>
    </p:spTree>
    <p:extLst>
      <p:ext uri="{BB962C8B-B14F-4D97-AF65-F5344CB8AC3E}">
        <p14:creationId xmlns:p14="http://schemas.microsoft.com/office/powerpoint/2010/main" val="38763570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8</a:t>
            </a:fld>
            <a:endParaRPr lang="en-GB" dirty="0"/>
          </a:p>
        </p:txBody>
      </p:sp>
    </p:spTree>
    <p:extLst>
      <p:ext uri="{BB962C8B-B14F-4D97-AF65-F5344CB8AC3E}">
        <p14:creationId xmlns:p14="http://schemas.microsoft.com/office/powerpoint/2010/main" val="10330286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9</a:t>
            </a:fld>
            <a:endParaRPr lang="en-GB" dirty="0"/>
          </a:p>
        </p:txBody>
      </p:sp>
    </p:spTree>
    <p:extLst>
      <p:ext uri="{BB962C8B-B14F-4D97-AF65-F5344CB8AC3E}">
        <p14:creationId xmlns:p14="http://schemas.microsoft.com/office/powerpoint/2010/main" val="37756677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3.xml"/><Relationship Id="rId7" Type="http://schemas.openxmlformats.org/officeDocument/2006/relationships/slide" Target="../slides/slide7.xml"/><Relationship Id="rId12" Type="http://schemas.openxmlformats.org/officeDocument/2006/relationships/slide" Target="../slides/slide12.xml"/><Relationship Id="rId2" Type="http://schemas.openxmlformats.org/officeDocument/2006/relationships/slide" Target="../slides/slide4.xml"/><Relationship Id="rId1" Type="http://schemas.openxmlformats.org/officeDocument/2006/relationships/slideMaster" Target="../slideMasters/slideMaster1.xml"/><Relationship Id="rId6" Type="http://schemas.openxmlformats.org/officeDocument/2006/relationships/slide" Target="../slides/slide8.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2.xml"/><Relationship Id="rId9" Type="http://schemas.openxmlformats.org/officeDocument/2006/relationships/slide" Target="../slides/slide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hyperlink" Target="https://cloud01.lpplus.net/schools/BrookeWeston/Subjects/InformationTechnology/CambridgeNationalslevel2/Unit%202%20Using%20ICT%20to%20create%20business%20solutions/R002%20Unit%202%20-%20LO3%20Cambridge%20L2.swf" TargetMode="External"/><Relationship Id="rId1" Type="http://schemas.openxmlformats.org/officeDocument/2006/relationships/slideMaster" Target="../slideMasters/slideMaster1.xml"/><Relationship Id="rId5" Type="http://schemas.openxmlformats.org/officeDocument/2006/relationships/slide" Target="../slides/slide12.xml"/><Relationship Id="rId4" Type="http://schemas.openxmlformats.org/officeDocument/2006/relationships/hyperlink" Target="https://cloud01.lpplus.net/schools/BrookeWeston/Subjects/InformationTechnology/CambridgeNationalslevel2/Unit%202%20Using%20ICT%20to%20create%20business%20solutions/R002%20Unit%202%20-%20LO2%20Cambridge%20L2.swf" TargetMode="External"/></Relationships>
</file>

<file path=ppt/slideLayouts/_rels/slideLayout5.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image" Target="../media/image3.jpeg"/><Relationship Id="rId2" Type="http://schemas.openxmlformats.org/officeDocument/2006/relationships/hyperlink" Target="https://cloud01.lpplus.net/schools/BrookeWeston/Subjects/InformationTechnology/CambridgeNationalslevel2/Unit%202%20Using%20ICT%20to%20create%20business%20solutions/R002%20Unit%202%20-%20LO3%20Cambridge%20L2.swf" TargetMode="External"/><Relationship Id="rId1" Type="http://schemas.openxmlformats.org/officeDocument/2006/relationships/slideMaster" Target="../slideMasters/slideMaster1.xml"/><Relationship Id="rId6" Type="http://schemas.openxmlformats.org/officeDocument/2006/relationships/hyperlink" Target="http://www.enderoth.com/technicals.html" TargetMode="External"/><Relationship Id="rId5" Type="http://schemas.openxmlformats.org/officeDocument/2006/relationships/hyperlink" Target="https://cloud01.lpplus.net/schools/BrookeWeston/Subjects/InformationTechnology/CambridgeNationalslevel2/Unit%202%20Using%20ICT%20to%20create%20business%20solutions/R002%20Unit%202%20-%20LO2%20Cambridge%20L2.swf" TargetMode="External"/><Relationship Id="rId4" Type="http://schemas.openxmlformats.org/officeDocument/2006/relationships/slide" Target="../slides/slide12.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www.google.co.uk/url?sa=i&amp;rct=j&amp;q=ocr+nationals+in+ict+level+02+logo&amp;source=images&amp;cd=&amp;docid=V5m_yCYP-aE2_M&amp;tbnid=DTQOd6LrYrDCGM:&amp;ved=0CAUQjRw&amp;url=http://decv.co.uk/courses/test/&amp;ei=zegkUtL5EcaR0AX1yoCoCA&amp;bvm=bv.51495398,d.d2k&amp;psig=AFQjCNE5H51wUL1lgYhDZQ2VHp_BrKAYtA&amp;ust=1378236999184474" TargetMode="External"/><Relationship Id="rId1" Type="http://schemas.openxmlformats.org/officeDocument/2006/relationships/slideMaster" Target="../slideMasters/slideMaster1.xml"/><Relationship Id="rId6" Type="http://schemas.openxmlformats.org/officeDocument/2006/relationships/hyperlink" Target="https://cloud01.lpplus.net/schools/BrookeWeston/Subjects/InformationTechnology/CambridgeNationalslevel2/Unit%202%20Using%20ICT%20to%20create%20business%20solutions/R002%20Unit%202%20-%20LO2%20Cambridge%20L2.swf" TargetMode="External"/><Relationship Id="rId5" Type="http://schemas.openxmlformats.org/officeDocument/2006/relationships/slide" Target="../slides/slide2.xml"/><Relationship Id="rId4" Type="http://schemas.openxmlformats.org/officeDocument/2006/relationships/hyperlink" Target="https://cloud01.lpplus.net/schools/BrookeWeston/Subjects/InformationTechnology/CambridgeNationalslevel2/Unit%202%20Using%20ICT%20to%20create%20business%20solutions/R002%20Unit%202%20-%20LO3%20Cambridge%20L2.swf" TargetMode="External"/></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s://cloud01.lpplus.net/schools/BrookeWeston/Subjects/InformationTechnology/CambridgeNationalslevel2/Unit%202%20Using%20ICT%20to%20create%20business%20solutions/R002%20Unit%202%20-%20LO3%20Cambridge%20L2.swf" TargetMode="External"/><Relationship Id="rId2" Type="http://schemas.openxmlformats.org/officeDocument/2006/relationships/slide" Target="../slides/slide2.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rookeWeston">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latin typeface="Calibri" pitchFamily="34" charset="0"/>
              <a:cs typeface="Calibri" pitchFamily="34" charset="0"/>
            </a:endParaRPr>
          </a:p>
        </p:txBody>
      </p:sp>
      <p:sp>
        <p:nvSpPr>
          <p:cNvPr id="9" name="Title 8"/>
          <p:cNvSpPr>
            <a:spLocks noGrp="1"/>
          </p:cNvSpPr>
          <p:nvPr>
            <p:ph type="ctrTitle"/>
          </p:nvPr>
        </p:nvSpPr>
        <p:spPr>
          <a:xfrm>
            <a:off x="685800" y="214290"/>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latin typeface="Calibri" pitchFamily="34" charset="0"/>
                <a:cs typeface="Calibri" pitchFamily="34" charset="0"/>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latin typeface="Calibri" pitchFamily="34" charset="0"/>
                <a:cs typeface="Calibri" pitchFamily="34" charset="0"/>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latin typeface="Calibri" pitchFamily="34" charset="0"/>
                <a:cs typeface="Calibri" pitchFamily="34" charset="0"/>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871566" y="5515444"/>
            <a:ext cx="7772400" cy="1199704"/>
          </a:xfrm>
        </p:spPr>
        <p:txBody>
          <a:bodyPr lIns="45720" rIns="45720"/>
          <a:lstStyle>
            <a:lvl1pPr marL="0" marR="64008" indent="0" algn="r">
              <a:buNone/>
              <a:defRPr b="1">
                <a:solidFill>
                  <a:schemeClr val="bg1"/>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Title 6"/>
          <p:cNvSpPr>
            <a:spLocks noGrp="1"/>
          </p:cNvSpPr>
          <p:nvPr>
            <p:ph type="title"/>
          </p:nvPr>
        </p:nvSpPr>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dirty="0"/>
          </a:p>
        </p:txBody>
      </p:sp>
      <p:sp>
        <p:nvSpPr>
          <p:cNvPr id="4" name="Round Same Side Corner Rectangle 3">
            <a:hlinkClick r:id="rId2" action="ppaction://hlinksldjump"/>
          </p:cNvPr>
          <p:cNvSpPr/>
          <p:nvPr userDrawn="1"/>
        </p:nvSpPr>
        <p:spPr>
          <a:xfrm>
            <a:off x="4283968" y="728320"/>
            <a:ext cx="504056" cy="3928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3</a:t>
            </a:r>
            <a:endParaRPr lang="en-GB" b="1" dirty="0"/>
          </a:p>
        </p:txBody>
      </p:sp>
      <p:sp>
        <p:nvSpPr>
          <p:cNvPr id="6" name="Round Same Side Corner Rectangle 5">
            <a:hlinkClick r:id="rId3" action="ppaction://hlinksldjump"/>
          </p:cNvPr>
          <p:cNvSpPr/>
          <p:nvPr userDrawn="1"/>
        </p:nvSpPr>
        <p:spPr>
          <a:xfrm>
            <a:off x="3635896" y="728320"/>
            <a:ext cx="566300" cy="3928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2</a:t>
            </a:r>
            <a:endParaRPr lang="en-GB" b="1" dirty="0"/>
          </a:p>
        </p:txBody>
      </p:sp>
      <p:sp>
        <p:nvSpPr>
          <p:cNvPr id="9" name="Round Same Side Corner Rectangle 8">
            <a:hlinkClick r:id="rId4" action="ppaction://hlinksldjump"/>
          </p:cNvPr>
          <p:cNvSpPr/>
          <p:nvPr userDrawn="1"/>
        </p:nvSpPr>
        <p:spPr>
          <a:xfrm>
            <a:off x="3059832" y="728320"/>
            <a:ext cx="504056" cy="3928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1</a:t>
            </a:r>
            <a:endParaRPr lang="en-GB" b="1" dirty="0"/>
          </a:p>
        </p:txBody>
      </p:sp>
      <p:sp>
        <p:nvSpPr>
          <p:cNvPr id="10" name="Round Same Side Corner Rectangle 9">
            <a:hlinkClick r:id="rId5" action="ppaction://hlinksldjump"/>
          </p:cNvPr>
          <p:cNvSpPr/>
          <p:nvPr userDrawn="1"/>
        </p:nvSpPr>
        <p:spPr>
          <a:xfrm>
            <a:off x="4860032" y="728320"/>
            <a:ext cx="504056" cy="3928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4</a:t>
            </a:r>
            <a:endParaRPr lang="en-GB" b="1" dirty="0"/>
          </a:p>
        </p:txBody>
      </p:sp>
      <p:sp>
        <p:nvSpPr>
          <p:cNvPr id="11" name="Round Same Side Corner Rectangle 10">
            <a:hlinkClick r:id="rId6" action="ppaction://hlinksldjump"/>
          </p:cNvPr>
          <p:cNvSpPr/>
          <p:nvPr userDrawn="1"/>
        </p:nvSpPr>
        <p:spPr>
          <a:xfrm>
            <a:off x="6588224" y="728320"/>
            <a:ext cx="504056" cy="3928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7</a:t>
            </a:r>
            <a:endParaRPr lang="en-GB" b="1" dirty="0"/>
          </a:p>
        </p:txBody>
      </p:sp>
      <p:sp>
        <p:nvSpPr>
          <p:cNvPr id="12" name="Round Same Side Corner Rectangle 11">
            <a:hlinkClick r:id="rId7" action="ppaction://hlinksldjump"/>
          </p:cNvPr>
          <p:cNvSpPr/>
          <p:nvPr userDrawn="1"/>
        </p:nvSpPr>
        <p:spPr>
          <a:xfrm>
            <a:off x="6012160" y="728320"/>
            <a:ext cx="504056" cy="3928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6</a:t>
            </a:r>
            <a:endParaRPr lang="en-GB" b="1" dirty="0"/>
          </a:p>
        </p:txBody>
      </p:sp>
      <p:sp>
        <p:nvSpPr>
          <p:cNvPr id="13" name="Round Same Side Corner Rectangle 12">
            <a:hlinkClick r:id="rId8" action="ppaction://hlinksldjump"/>
          </p:cNvPr>
          <p:cNvSpPr/>
          <p:nvPr userDrawn="1"/>
        </p:nvSpPr>
        <p:spPr>
          <a:xfrm>
            <a:off x="5436096" y="729838"/>
            <a:ext cx="486639" cy="391298"/>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a:t>5</a:t>
            </a:r>
          </a:p>
        </p:txBody>
      </p:sp>
      <p:sp>
        <p:nvSpPr>
          <p:cNvPr id="14" name="Round Same Side Corner Rectangle 13">
            <a:hlinkClick r:id="rId9" action="ppaction://hlinksldjump"/>
          </p:cNvPr>
          <p:cNvSpPr/>
          <p:nvPr userDrawn="1"/>
        </p:nvSpPr>
        <p:spPr>
          <a:xfrm>
            <a:off x="7164288" y="728320"/>
            <a:ext cx="504056" cy="3928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8</a:t>
            </a:r>
            <a:endParaRPr lang="en-GB" b="1" dirty="0"/>
          </a:p>
        </p:txBody>
      </p:sp>
      <p:sp>
        <p:nvSpPr>
          <p:cNvPr id="15" name="Round Same Side Corner Rectangle 14">
            <a:hlinkClick r:id="rId10" action="ppaction://hlinksldjump"/>
          </p:cNvPr>
          <p:cNvSpPr/>
          <p:nvPr userDrawn="1"/>
        </p:nvSpPr>
        <p:spPr>
          <a:xfrm>
            <a:off x="7740352" y="728321"/>
            <a:ext cx="504056" cy="3928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a:t>9</a:t>
            </a:r>
          </a:p>
        </p:txBody>
      </p:sp>
      <p:sp>
        <p:nvSpPr>
          <p:cNvPr id="16" name="Round Same Side Corner Rectangle 15">
            <a:hlinkClick r:id="rId11" action="ppaction://hlinksldjump"/>
          </p:cNvPr>
          <p:cNvSpPr/>
          <p:nvPr userDrawn="1"/>
        </p:nvSpPr>
        <p:spPr>
          <a:xfrm>
            <a:off x="8316416" y="728321"/>
            <a:ext cx="504056" cy="3928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600" b="1" dirty="0" smtClean="0"/>
              <a:t>10</a:t>
            </a:r>
            <a:endParaRPr lang="en-GB" sz="1600" b="1" dirty="0"/>
          </a:p>
        </p:txBody>
      </p:sp>
      <p:sp>
        <p:nvSpPr>
          <p:cNvPr id="17" name="Round Same Side Corner Rectangle 16">
            <a:hlinkClick r:id="rId12" action="ppaction://hlinksldjump"/>
          </p:cNvPr>
          <p:cNvSpPr/>
          <p:nvPr userDrawn="1"/>
        </p:nvSpPr>
        <p:spPr>
          <a:xfrm>
            <a:off x="1547664" y="728320"/>
            <a:ext cx="1440160" cy="392815"/>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600" b="1" dirty="0" smtClean="0"/>
              <a:t>Scenarios</a:t>
            </a:r>
            <a:endParaRPr lang="en-GB" sz="1600" b="1"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latin typeface="Calibri" pitchFamily="34" charset="0"/>
                <a:cs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latin typeface="Calibri" pitchFamily="34" charset="0"/>
              <a:cs typeface="Calibri" pitchFamily="34" charset="0"/>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latin typeface="Calibri" pitchFamily="34" charset="0"/>
              <a:cs typeface="Calibri" pitchFamily="34" charset="0"/>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000108"/>
            <a:ext cx="4038600" cy="4525963"/>
          </a:xfrm>
        </p:spPr>
        <p:txBody>
          <a:bodyPr/>
          <a:lstStyle>
            <a:lvl1pPr>
              <a:defRPr sz="2800">
                <a:latin typeface="Calibri" pitchFamily="34" charset="0"/>
                <a:cs typeface="Calibri" pitchFamily="34" charset="0"/>
              </a:defRPr>
            </a:lvl1pPr>
            <a:lvl2pPr>
              <a:defRPr sz="2400">
                <a:latin typeface="Calibri" pitchFamily="34" charset="0"/>
                <a:cs typeface="Calibri" pitchFamily="34" charset="0"/>
              </a:defRPr>
            </a:lvl2pPr>
            <a:lvl3pPr>
              <a:defRPr sz="2000">
                <a:latin typeface="Calibri" pitchFamily="34" charset="0"/>
                <a:cs typeface="Calibri" pitchFamily="34" charset="0"/>
              </a:defRPr>
            </a:lvl3pPr>
            <a:lvl4pPr>
              <a:defRPr sz="1800">
                <a:latin typeface="Calibri" pitchFamily="34" charset="0"/>
                <a:cs typeface="Calibri" pitchFamily="34" charset="0"/>
              </a:defRPr>
            </a:lvl4pPr>
            <a:lvl5pPr>
              <a:defRPr sz="1800">
                <a:latin typeface="Calibri" pitchFamily="34" charset="0"/>
                <a:cs typeface="Calibri"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000108"/>
            <a:ext cx="4038600" cy="4525963"/>
          </a:xfrm>
        </p:spPr>
        <p:txBody>
          <a:bodyPr/>
          <a:lstStyle>
            <a:lvl1pPr>
              <a:defRPr sz="2800">
                <a:latin typeface="Calibri" pitchFamily="34" charset="0"/>
                <a:cs typeface="Calibri" pitchFamily="34" charset="0"/>
              </a:defRPr>
            </a:lvl1pPr>
            <a:lvl2pPr>
              <a:defRPr sz="2400">
                <a:latin typeface="Calibri" pitchFamily="34" charset="0"/>
                <a:cs typeface="Calibri" pitchFamily="34" charset="0"/>
              </a:defRPr>
            </a:lvl2pPr>
            <a:lvl3pPr>
              <a:defRPr sz="2000">
                <a:latin typeface="Calibri" pitchFamily="34" charset="0"/>
                <a:cs typeface="Calibri" pitchFamily="34" charset="0"/>
              </a:defRPr>
            </a:lvl3pPr>
            <a:lvl4pPr>
              <a:defRPr sz="1800">
                <a:latin typeface="Calibri" pitchFamily="34" charset="0"/>
                <a:cs typeface="Calibri" pitchFamily="34" charset="0"/>
              </a:defRPr>
            </a:lvl4pPr>
            <a:lvl5pPr>
              <a:defRPr sz="1800">
                <a:latin typeface="Calibri" pitchFamily="34" charset="0"/>
                <a:cs typeface="Calibri" pitchFamily="34" charset="0"/>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Title 7"/>
          <p:cNvSpPr>
            <a:spLocks noGrp="1"/>
          </p:cNvSpPr>
          <p:nvPr>
            <p:ph type="title"/>
          </p:nvPr>
        </p:nvSpPr>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dirty="0"/>
          </a:p>
        </p:txBody>
      </p:sp>
      <p:sp>
        <p:nvSpPr>
          <p:cNvPr id="5" name="Round Same Side Corner Rectangle 4">
            <a:hlinkClick r:id="rId2"/>
          </p:cNvPr>
          <p:cNvSpPr/>
          <p:nvPr userDrawn="1"/>
        </p:nvSpPr>
        <p:spPr>
          <a:xfrm>
            <a:off x="4283968" y="728320"/>
            <a:ext cx="504056" cy="3928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3</a:t>
            </a:r>
            <a:endParaRPr lang="en-GB" b="1" dirty="0"/>
          </a:p>
        </p:txBody>
      </p:sp>
      <p:sp>
        <p:nvSpPr>
          <p:cNvPr id="6" name="Round Same Side Corner Rectangle 5">
            <a:hlinkClick r:id="rId3" action="ppaction://hlinksldjump"/>
          </p:cNvPr>
          <p:cNvSpPr/>
          <p:nvPr userDrawn="1"/>
        </p:nvSpPr>
        <p:spPr>
          <a:xfrm>
            <a:off x="1691680" y="729839"/>
            <a:ext cx="1296144" cy="357190"/>
          </a:xfrm>
          <a:prstGeom prst="round2Same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GB" sz="1400" b="1" dirty="0" smtClean="0"/>
              <a:t>Main Menu</a:t>
            </a:r>
            <a:endParaRPr lang="en-GB" sz="1400" b="1" dirty="0"/>
          </a:p>
        </p:txBody>
      </p:sp>
      <p:sp>
        <p:nvSpPr>
          <p:cNvPr id="7" name="Round Same Side Corner Rectangle 6">
            <a:hlinkClick r:id="rId4"/>
          </p:cNvPr>
          <p:cNvSpPr/>
          <p:nvPr userDrawn="1"/>
        </p:nvSpPr>
        <p:spPr>
          <a:xfrm>
            <a:off x="3635896" y="728320"/>
            <a:ext cx="566300" cy="3928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2</a:t>
            </a:r>
            <a:endParaRPr lang="en-GB" b="1" dirty="0"/>
          </a:p>
        </p:txBody>
      </p:sp>
      <p:sp>
        <p:nvSpPr>
          <p:cNvPr id="10" name="Round Same Side Corner Rectangle 9">
            <a:hlinkClick r:id="rId3" action="ppaction://hlinksldjump"/>
          </p:cNvPr>
          <p:cNvSpPr/>
          <p:nvPr userDrawn="1"/>
        </p:nvSpPr>
        <p:spPr>
          <a:xfrm>
            <a:off x="3059832" y="728320"/>
            <a:ext cx="504056" cy="3928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1</a:t>
            </a:r>
            <a:endParaRPr lang="en-GB" b="1" dirty="0"/>
          </a:p>
        </p:txBody>
      </p:sp>
      <p:sp>
        <p:nvSpPr>
          <p:cNvPr id="11" name="Round Same Side Corner Rectangle 10">
            <a:hlinkClick r:id="rId2"/>
          </p:cNvPr>
          <p:cNvSpPr/>
          <p:nvPr userDrawn="1"/>
        </p:nvSpPr>
        <p:spPr>
          <a:xfrm>
            <a:off x="4860032" y="728320"/>
            <a:ext cx="504056" cy="3244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4</a:t>
            </a:r>
            <a:endParaRPr lang="en-GB" b="1" dirty="0"/>
          </a:p>
        </p:txBody>
      </p:sp>
      <p:sp>
        <p:nvSpPr>
          <p:cNvPr id="12" name="Round Same Side Corner Rectangle 11">
            <a:hlinkClick r:id="rId2"/>
          </p:cNvPr>
          <p:cNvSpPr/>
          <p:nvPr userDrawn="1"/>
        </p:nvSpPr>
        <p:spPr>
          <a:xfrm>
            <a:off x="6588224" y="728320"/>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7</a:t>
            </a:r>
            <a:endParaRPr lang="en-GB" b="1" dirty="0"/>
          </a:p>
        </p:txBody>
      </p:sp>
      <p:sp>
        <p:nvSpPr>
          <p:cNvPr id="13" name="Round Same Side Corner Rectangle 12">
            <a:hlinkClick r:id="rId4"/>
          </p:cNvPr>
          <p:cNvSpPr/>
          <p:nvPr userDrawn="1"/>
        </p:nvSpPr>
        <p:spPr>
          <a:xfrm>
            <a:off x="6012160" y="728320"/>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6</a:t>
            </a:r>
            <a:endParaRPr lang="en-GB" b="1" dirty="0"/>
          </a:p>
        </p:txBody>
      </p:sp>
      <p:sp>
        <p:nvSpPr>
          <p:cNvPr id="14" name="Round Same Side Corner Rectangle 13">
            <a:hlinkClick r:id="" action="ppaction://noaction"/>
          </p:cNvPr>
          <p:cNvSpPr/>
          <p:nvPr userDrawn="1"/>
        </p:nvSpPr>
        <p:spPr>
          <a:xfrm>
            <a:off x="5436096" y="729838"/>
            <a:ext cx="486639" cy="322897"/>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a:t>5</a:t>
            </a:r>
          </a:p>
        </p:txBody>
      </p:sp>
      <p:sp>
        <p:nvSpPr>
          <p:cNvPr id="15" name="Round Same Side Corner Rectangle 14">
            <a:hlinkClick r:id="rId2"/>
          </p:cNvPr>
          <p:cNvSpPr/>
          <p:nvPr userDrawn="1"/>
        </p:nvSpPr>
        <p:spPr>
          <a:xfrm>
            <a:off x="7164288" y="728320"/>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8</a:t>
            </a:r>
            <a:endParaRPr lang="en-GB" b="1" dirty="0"/>
          </a:p>
        </p:txBody>
      </p:sp>
      <p:sp>
        <p:nvSpPr>
          <p:cNvPr id="16" name="Round Same Side Corner Rectangle 15">
            <a:hlinkClick r:id="rId2"/>
          </p:cNvPr>
          <p:cNvSpPr/>
          <p:nvPr userDrawn="1"/>
        </p:nvSpPr>
        <p:spPr>
          <a:xfrm>
            <a:off x="7740352" y="728321"/>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a:t>9</a:t>
            </a:r>
          </a:p>
        </p:txBody>
      </p:sp>
      <p:sp>
        <p:nvSpPr>
          <p:cNvPr id="17" name="Round Same Side Corner Rectangle 16">
            <a:hlinkClick r:id="rId2"/>
          </p:cNvPr>
          <p:cNvSpPr/>
          <p:nvPr userDrawn="1"/>
        </p:nvSpPr>
        <p:spPr>
          <a:xfrm>
            <a:off x="8316416" y="728321"/>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10</a:t>
            </a:r>
            <a:endParaRPr lang="en-GB" b="1" dirty="0"/>
          </a:p>
        </p:txBody>
      </p:sp>
      <p:sp>
        <p:nvSpPr>
          <p:cNvPr id="18" name="Round Same Side Corner Rectangle 17">
            <a:hlinkClick r:id="rId5" action="ppaction://hlinksldjump"/>
          </p:cNvPr>
          <p:cNvSpPr/>
          <p:nvPr userDrawn="1"/>
        </p:nvSpPr>
        <p:spPr>
          <a:xfrm>
            <a:off x="179512" y="728321"/>
            <a:ext cx="1440160" cy="357190"/>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600" b="1" dirty="0" smtClean="0"/>
              <a:t>Scenarios</a:t>
            </a:r>
            <a:endParaRPr lang="en-GB" sz="1600" b="1"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LO1 1-7">
    <p:spTree>
      <p:nvGrpSpPr>
        <p:cNvPr id="1" name=""/>
        <p:cNvGrpSpPr/>
        <p:nvPr/>
      </p:nvGrpSpPr>
      <p:grpSpPr>
        <a:xfrm>
          <a:off x="0" y="0"/>
          <a:ext cx="0" cy="0"/>
          <a:chOff x="0" y="0"/>
          <a:chExt cx="0" cy="0"/>
        </a:xfrm>
      </p:grpSpPr>
      <p:sp>
        <p:nvSpPr>
          <p:cNvPr id="6" name="Title 5"/>
          <p:cNvSpPr>
            <a:spLocks noGrp="1"/>
          </p:cNvSpPr>
          <p:nvPr>
            <p:ph type="title"/>
          </p:nvPr>
        </p:nvSpPr>
        <p:spPr>
          <a:xfrm>
            <a:off x="214282" y="-117500"/>
            <a:ext cx="8229600" cy="857256"/>
          </a:xfrm>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a:p>
        </p:txBody>
      </p:sp>
      <p:sp>
        <p:nvSpPr>
          <p:cNvPr id="15" name="Round Same Side Corner Rectangle 14">
            <a:hlinkClick r:id="rId2"/>
          </p:cNvPr>
          <p:cNvSpPr/>
          <p:nvPr userDrawn="1"/>
        </p:nvSpPr>
        <p:spPr>
          <a:xfrm>
            <a:off x="4283968" y="728320"/>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3</a:t>
            </a:r>
            <a:endParaRPr lang="en-GB" b="1" dirty="0"/>
          </a:p>
        </p:txBody>
      </p:sp>
      <p:sp>
        <p:nvSpPr>
          <p:cNvPr id="16" name="Round Same Side Corner Rectangle 15">
            <a:hlinkClick r:id="rId3" action="ppaction://hlinksldjump"/>
          </p:cNvPr>
          <p:cNvSpPr/>
          <p:nvPr userDrawn="1"/>
        </p:nvSpPr>
        <p:spPr>
          <a:xfrm>
            <a:off x="1691680" y="729839"/>
            <a:ext cx="1296144" cy="357190"/>
          </a:xfrm>
          <a:prstGeom prst="round2Same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GB" sz="1400" b="1" dirty="0" smtClean="0"/>
              <a:t>Main Menu</a:t>
            </a:r>
            <a:endParaRPr lang="en-GB" sz="1400" b="1" dirty="0"/>
          </a:p>
        </p:txBody>
      </p:sp>
      <p:sp>
        <p:nvSpPr>
          <p:cNvPr id="17" name="Round Same Side Corner Rectangle 16">
            <a:hlinkClick r:id="" action="ppaction://noaction"/>
          </p:cNvPr>
          <p:cNvSpPr/>
          <p:nvPr userDrawn="1"/>
        </p:nvSpPr>
        <p:spPr>
          <a:xfrm>
            <a:off x="3635896" y="728320"/>
            <a:ext cx="566300" cy="3244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2</a:t>
            </a:r>
            <a:endParaRPr lang="en-GB" b="1" dirty="0"/>
          </a:p>
        </p:txBody>
      </p:sp>
      <p:sp>
        <p:nvSpPr>
          <p:cNvPr id="18" name="Round Same Side Corner Rectangle 17">
            <a:hlinkClick r:id="rId4" action="ppaction://hlinksldjump"/>
          </p:cNvPr>
          <p:cNvSpPr/>
          <p:nvPr userDrawn="1"/>
        </p:nvSpPr>
        <p:spPr>
          <a:xfrm>
            <a:off x="179512" y="728321"/>
            <a:ext cx="1440160" cy="357190"/>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600" b="1" dirty="0" smtClean="0"/>
              <a:t>Scenarios</a:t>
            </a:r>
            <a:endParaRPr lang="en-GB" sz="1600" b="1" dirty="0"/>
          </a:p>
        </p:txBody>
      </p:sp>
      <p:sp>
        <p:nvSpPr>
          <p:cNvPr id="19" name="Round Same Side Corner Rectangle 18">
            <a:hlinkClick r:id="rId3" action="ppaction://hlinksldjump"/>
          </p:cNvPr>
          <p:cNvSpPr/>
          <p:nvPr userDrawn="1"/>
        </p:nvSpPr>
        <p:spPr>
          <a:xfrm>
            <a:off x="3059832" y="728320"/>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1</a:t>
            </a:r>
            <a:endParaRPr lang="en-GB" b="1" dirty="0"/>
          </a:p>
        </p:txBody>
      </p:sp>
      <p:sp>
        <p:nvSpPr>
          <p:cNvPr id="20" name="Round Same Side Corner Rectangle 19">
            <a:hlinkClick r:id="rId2"/>
          </p:cNvPr>
          <p:cNvSpPr/>
          <p:nvPr userDrawn="1"/>
        </p:nvSpPr>
        <p:spPr>
          <a:xfrm>
            <a:off x="4860032" y="728320"/>
            <a:ext cx="504056" cy="3244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4</a:t>
            </a:r>
            <a:endParaRPr lang="en-GB" b="1" dirty="0"/>
          </a:p>
        </p:txBody>
      </p:sp>
      <p:sp>
        <p:nvSpPr>
          <p:cNvPr id="21" name="Round Same Side Corner Rectangle 20">
            <a:hlinkClick r:id="rId2"/>
          </p:cNvPr>
          <p:cNvSpPr/>
          <p:nvPr userDrawn="1"/>
        </p:nvSpPr>
        <p:spPr>
          <a:xfrm>
            <a:off x="6588224" y="728320"/>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7</a:t>
            </a:r>
            <a:endParaRPr lang="en-GB" b="1" dirty="0"/>
          </a:p>
        </p:txBody>
      </p:sp>
      <p:sp>
        <p:nvSpPr>
          <p:cNvPr id="22" name="Round Same Side Corner Rectangle 21">
            <a:hlinkClick r:id="rId5"/>
          </p:cNvPr>
          <p:cNvSpPr/>
          <p:nvPr userDrawn="1"/>
        </p:nvSpPr>
        <p:spPr>
          <a:xfrm>
            <a:off x="6012160" y="728320"/>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6</a:t>
            </a:r>
            <a:endParaRPr lang="en-GB" b="1" dirty="0"/>
          </a:p>
        </p:txBody>
      </p:sp>
      <p:sp>
        <p:nvSpPr>
          <p:cNvPr id="23" name="Round Same Side Corner Rectangle 22">
            <a:hlinkClick r:id="" action="ppaction://noaction"/>
          </p:cNvPr>
          <p:cNvSpPr/>
          <p:nvPr userDrawn="1"/>
        </p:nvSpPr>
        <p:spPr>
          <a:xfrm>
            <a:off x="5436096" y="729838"/>
            <a:ext cx="486639" cy="322897"/>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a:t>5</a:t>
            </a:r>
          </a:p>
        </p:txBody>
      </p:sp>
      <p:sp>
        <p:nvSpPr>
          <p:cNvPr id="24" name="Round Same Side Corner Rectangle 23">
            <a:hlinkClick r:id="rId2"/>
          </p:cNvPr>
          <p:cNvSpPr/>
          <p:nvPr userDrawn="1"/>
        </p:nvSpPr>
        <p:spPr>
          <a:xfrm>
            <a:off x="7164288" y="728320"/>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8</a:t>
            </a:r>
            <a:endParaRPr lang="en-GB" b="1" dirty="0"/>
          </a:p>
        </p:txBody>
      </p:sp>
      <p:sp>
        <p:nvSpPr>
          <p:cNvPr id="25" name="Round Same Side Corner Rectangle 24">
            <a:hlinkClick r:id="rId2"/>
          </p:cNvPr>
          <p:cNvSpPr/>
          <p:nvPr userDrawn="1"/>
        </p:nvSpPr>
        <p:spPr>
          <a:xfrm>
            <a:off x="7740352" y="728321"/>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a:t>9</a:t>
            </a:r>
          </a:p>
        </p:txBody>
      </p:sp>
      <p:sp>
        <p:nvSpPr>
          <p:cNvPr id="26" name="Round Same Side Corner Rectangle 25">
            <a:hlinkClick r:id="rId2"/>
          </p:cNvPr>
          <p:cNvSpPr/>
          <p:nvPr userDrawn="1"/>
        </p:nvSpPr>
        <p:spPr>
          <a:xfrm>
            <a:off x="8316416" y="728321"/>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10</a:t>
            </a:r>
            <a:endParaRPr lang="en-GB" b="1" dirty="0"/>
          </a:p>
        </p:txBody>
      </p:sp>
      <p:sp>
        <p:nvSpPr>
          <p:cNvPr id="27" name="Content Placeholder 1"/>
          <p:cNvSpPr txBox="1">
            <a:spLocks/>
          </p:cNvSpPr>
          <p:nvPr userDrawn="1"/>
        </p:nvSpPr>
        <p:spPr>
          <a:xfrm>
            <a:off x="179512" y="1052736"/>
            <a:ext cx="8715375" cy="5583958"/>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6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
        <p:nvSpPr>
          <p:cNvPr id="28" name="Action Button: Home 27">
            <a:hlinkClick r:id="rId3" action="ppaction://hlinksldjump" highlightClick="1"/>
          </p:cNvPr>
          <p:cNvSpPr/>
          <p:nvPr userDrawn="1"/>
        </p:nvSpPr>
        <p:spPr>
          <a:xfrm>
            <a:off x="7596336" y="6276208"/>
            <a:ext cx="504056" cy="321144"/>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http://www.enderoth.com/images/technicals.jpg">
            <a:hlinkClick r:id="rId6"/>
          </p:cNvPr>
          <p:cNvPicPr>
            <a:picLocks noChangeAspect="1" noChangeArrowheads="1"/>
          </p:cNvPicPr>
          <p:nvPr userDrawn="1"/>
        </p:nvPicPr>
        <p:blipFill>
          <a:blip r:embed="rId7" cstate="email">
            <a:extLst>
              <a:ext uri="{28A0092B-C50C-407E-A947-70E740481C1C}">
                <a14:useLocalDpi xmlns:a14="http://schemas.microsoft.com/office/drawing/2010/main"/>
              </a:ext>
            </a:extLst>
          </a:blip>
          <a:srcRect/>
          <a:stretch>
            <a:fillRect/>
          </a:stretch>
        </p:blipFill>
        <p:spPr bwMode="auto">
          <a:xfrm>
            <a:off x="8100392" y="74996"/>
            <a:ext cx="973460" cy="6084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O1 8-14">
    <p:spTree>
      <p:nvGrpSpPr>
        <p:cNvPr id="1" name=""/>
        <p:cNvGrpSpPr/>
        <p:nvPr/>
      </p:nvGrpSpPr>
      <p:grpSpPr>
        <a:xfrm>
          <a:off x="0" y="0"/>
          <a:ext cx="0" cy="0"/>
          <a:chOff x="0" y="0"/>
          <a:chExt cx="0" cy="0"/>
        </a:xfrm>
      </p:grpSpPr>
      <p:sp>
        <p:nvSpPr>
          <p:cNvPr id="6" name="Title 5"/>
          <p:cNvSpPr>
            <a:spLocks noGrp="1"/>
          </p:cNvSpPr>
          <p:nvPr>
            <p:ph type="title"/>
          </p:nvPr>
        </p:nvSpPr>
        <p:spPr>
          <a:xfrm>
            <a:off x="214282" y="-117500"/>
            <a:ext cx="8229600" cy="857256"/>
          </a:xfrm>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a:p>
        </p:txBody>
      </p:sp>
      <p:pic>
        <p:nvPicPr>
          <p:cNvPr id="14" name="Picture 7" descr="http://decv.co.uk/wp-content/uploads/2013/02/OCR-Logo-300x139.gif">
            <a:hlinkClick r:id="rId2"/>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7572084" y="0"/>
            <a:ext cx="1571916" cy="728321"/>
          </a:xfrm>
          <a:prstGeom prst="rect">
            <a:avLst/>
          </a:prstGeom>
          <a:noFill/>
          <a:extLst>
            <a:ext uri="{909E8E84-426E-40DD-AFC4-6F175D3DCCD1}">
              <a14:hiddenFill xmlns:a14="http://schemas.microsoft.com/office/drawing/2010/main">
                <a:solidFill>
                  <a:srgbClr val="FFFFFF"/>
                </a:solidFill>
              </a14:hiddenFill>
            </a:ext>
          </a:extLst>
        </p:spPr>
      </p:pic>
      <p:sp>
        <p:nvSpPr>
          <p:cNvPr id="30" name="Round Same Side Corner Rectangle 29">
            <a:hlinkClick r:id="rId4"/>
          </p:cNvPr>
          <p:cNvSpPr/>
          <p:nvPr userDrawn="1"/>
        </p:nvSpPr>
        <p:spPr>
          <a:xfrm>
            <a:off x="4283968" y="728320"/>
            <a:ext cx="504056" cy="3928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3</a:t>
            </a:r>
            <a:endParaRPr lang="en-GB" b="1" dirty="0"/>
          </a:p>
        </p:txBody>
      </p:sp>
      <p:sp>
        <p:nvSpPr>
          <p:cNvPr id="31" name="Round Same Side Corner Rectangle 30">
            <a:hlinkClick r:id="rId5" action="ppaction://hlinksldjump"/>
          </p:cNvPr>
          <p:cNvSpPr/>
          <p:nvPr userDrawn="1"/>
        </p:nvSpPr>
        <p:spPr>
          <a:xfrm>
            <a:off x="1691680" y="729839"/>
            <a:ext cx="1296144" cy="357190"/>
          </a:xfrm>
          <a:prstGeom prst="round2Same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GB" sz="1400" b="1" dirty="0" smtClean="0"/>
              <a:t>Main Menu</a:t>
            </a:r>
            <a:endParaRPr lang="en-GB" sz="1400" b="1" dirty="0"/>
          </a:p>
        </p:txBody>
      </p:sp>
      <p:sp>
        <p:nvSpPr>
          <p:cNvPr id="32" name="Round Same Side Corner Rectangle 31">
            <a:hlinkClick r:id="rId6"/>
          </p:cNvPr>
          <p:cNvSpPr/>
          <p:nvPr userDrawn="1"/>
        </p:nvSpPr>
        <p:spPr>
          <a:xfrm>
            <a:off x="3635896" y="728320"/>
            <a:ext cx="566300" cy="3928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2</a:t>
            </a:r>
            <a:endParaRPr lang="en-GB" b="1" dirty="0"/>
          </a:p>
        </p:txBody>
      </p:sp>
      <p:sp>
        <p:nvSpPr>
          <p:cNvPr id="33" name="Round Same Side Corner Rectangle 32">
            <a:hlinkClick r:id="" action="ppaction://noaction"/>
          </p:cNvPr>
          <p:cNvSpPr/>
          <p:nvPr userDrawn="1"/>
        </p:nvSpPr>
        <p:spPr>
          <a:xfrm>
            <a:off x="179512" y="728321"/>
            <a:ext cx="1440160" cy="357190"/>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600" b="1" dirty="0" smtClean="0"/>
              <a:t>Assignment</a:t>
            </a:r>
            <a:endParaRPr lang="en-GB" sz="1600" b="1" dirty="0"/>
          </a:p>
        </p:txBody>
      </p:sp>
      <p:sp>
        <p:nvSpPr>
          <p:cNvPr id="34" name="Round Same Side Corner Rectangle 33">
            <a:hlinkClick r:id="rId5" action="ppaction://hlinksldjump"/>
          </p:cNvPr>
          <p:cNvSpPr/>
          <p:nvPr userDrawn="1"/>
        </p:nvSpPr>
        <p:spPr>
          <a:xfrm>
            <a:off x="3059832" y="728320"/>
            <a:ext cx="504056" cy="3928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1</a:t>
            </a:r>
            <a:endParaRPr lang="en-GB" b="1" dirty="0"/>
          </a:p>
        </p:txBody>
      </p:sp>
      <p:sp>
        <p:nvSpPr>
          <p:cNvPr id="35" name="Round Same Side Corner Rectangle 34">
            <a:hlinkClick r:id="rId4"/>
          </p:cNvPr>
          <p:cNvSpPr/>
          <p:nvPr userDrawn="1"/>
        </p:nvSpPr>
        <p:spPr>
          <a:xfrm>
            <a:off x="4860032" y="728320"/>
            <a:ext cx="504056" cy="324416"/>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4</a:t>
            </a:r>
            <a:endParaRPr lang="en-GB" b="1" dirty="0"/>
          </a:p>
        </p:txBody>
      </p:sp>
      <p:sp>
        <p:nvSpPr>
          <p:cNvPr id="36" name="Round Same Side Corner Rectangle 35">
            <a:hlinkClick r:id="rId4"/>
          </p:cNvPr>
          <p:cNvSpPr/>
          <p:nvPr userDrawn="1"/>
        </p:nvSpPr>
        <p:spPr>
          <a:xfrm>
            <a:off x="6588224" y="728320"/>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7</a:t>
            </a:r>
            <a:endParaRPr lang="en-GB" b="1" dirty="0"/>
          </a:p>
        </p:txBody>
      </p:sp>
      <p:sp>
        <p:nvSpPr>
          <p:cNvPr id="37" name="Round Same Side Corner Rectangle 36">
            <a:hlinkClick r:id="rId6"/>
          </p:cNvPr>
          <p:cNvSpPr/>
          <p:nvPr userDrawn="1"/>
        </p:nvSpPr>
        <p:spPr>
          <a:xfrm>
            <a:off x="6012160" y="728320"/>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6</a:t>
            </a:r>
            <a:endParaRPr lang="en-GB" b="1" dirty="0"/>
          </a:p>
        </p:txBody>
      </p:sp>
      <p:sp>
        <p:nvSpPr>
          <p:cNvPr id="38" name="Round Same Side Corner Rectangle 37">
            <a:hlinkClick r:id="" action="ppaction://noaction"/>
          </p:cNvPr>
          <p:cNvSpPr/>
          <p:nvPr userDrawn="1"/>
        </p:nvSpPr>
        <p:spPr>
          <a:xfrm>
            <a:off x="5436096" y="729838"/>
            <a:ext cx="486639" cy="322897"/>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a:t>5</a:t>
            </a:r>
          </a:p>
        </p:txBody>
      </p:sp>
      <p:sp>
        <p:nvSpPr>
          <p:cNvPr id="39" name="Round Same Side Corner Rectangle 38">
            <a:hlinkClick r:id="rId4"/>
          </p:cNvPr>
          <p:cNvSpPr/>
          <p:nvPr userDrawn="1"/>
        </p:nvSpPr>
        <p:spPr>
          <a:xfrm>
            <a:off x="7164288" y="728320"/>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8</a:t>
            </a:r>
            <a:endParaRPr lang="en-GB" b="1" dirty="0"/>
          </a:p>
        </p:txBody>
      </p:sp>
      <p:sp>
        <p:nvSpPr>
          <p:cNvPr id="40" name="Round Same Side Corner Rectangle 39">
            <a:hlinkClick r:id="rId4"/>
          </p:cNvPr>
          <p:cNvSpPr/>
          <p:nvPr userDrawn="1"/>
        </p:nvSpPr>
        <p:spPr>
          <a:xfrm>
            <a:off x="7740352" y="728321"/>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a:t>9</a:t>
            </a:r>
          </a:p>
        </p:txBody>
      </p:sp>
      <p:sp>
        <p:nvSpPr>
          <p:cNvPr id="41" name="Round Same Side Corner Rectangle 40">
            <a:hlinkClick r:id="rId4"/>
          </p:cNvPr>
          <p:cNvSpPr/>
          <p:nvPr userDrawn="1"/>
        </p:nvSpPr>
        <p:spPr>
          <a:xfrm>
            <a:off x="8316416" y="728321"/>
            <a:ext cx="504056" cy="324415"/>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b="1" dirty="0" smtClean="0"/>
              <a:t>10</a:t>
            </a:r>
            <a:endParaRPr lang="en-GB" b="1" dirty="0"/>
          </a:p>
        </p:txBody>
      </p:sp>
    </p:spTree>
    <p:extLst>
      <p:ext uri="{BB962C8B-B14F-4D97-AF65-F5344CB8AC3E}">
        <p14:creationId xmlns:p14="http://schemas.microsoft.com/office/powerpoint/2010/main" val="54197259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ssignment">
    <p:spTree>
      <p:nvGrpSpPr>
        <p:cNvPr id="1" name=""/>
        <p:cNvGrpSpPr/>
        <p:nvPr/>
      </p:nvGrpSpPr>
      <p:grpSpPr>
        <a:xfrm>
          <a:off x="0" y="0"/>
          <a:ext cx="0" cy="0"/>
          <a:chOff x="0" y="0"/>
          <a:chExt cx="0" cy="0"/>
        </a:xfrm>
      </p:grpSpPr>
      <p:sp>
        <p:nvSpPr>
          <p:cNvPr id="6" name="Title 5"/>
          <p:cNvSpPr>
            <a:spLocks noGrp="1"/>
          </p:cNvSpPr>
          <p:nvPr>
            <p:ph type="title"/>
          </p:nvPr>
        </p:nvSpPr>
        <p:spPr>
          <a:xfrm>
            <a:off x="214282" y="-117500"/>
            <a:ext cx="8229600" cy="857256"/>
          </a:xfrm>
        </p:spPr>
        <p:txBody>
          <a:bodyPr rtlCol="0"/>
          <a:lstStyle>
            <a:lvl1pPr>
              <a:defRPr>
                <a:latin typeface="Calibri" pitchFamily="34" charset="0"/>
                <a:cs typeface="Calibri" pitchFamily="34" charset="0"/>
              </a:defRPr>
            </a:lvl1pPr>
            <a:extLst/>
          </a:lstStyle>
          <a:p>
            <a:r>
              <a:rPr kumimoji="0" lang="en-US" smtClean="0"/>
              <a:t>Click to edit Master title style</a:t>
            </a:r>
            <a:endParaRPr kumimoji="0" lang="en-US"/>
          </a:p>
        </p:txBody>
      </p:sp>
      <p:sp>
        <p:nvSpPr>
          <p:cNvPr id="4" name="Round Same Side Corner Rectangle 3">
            <a:hlinkClick r:id="rId2" action="ppaction://hlinksldjump"/>
          </p:cNvPr>
          <p:cNvSpPr/>
          <p:nvPr userDrawn="1"/>
        </p:nvSpPr>
        <p:spPr>
          <a:xfrm>
            <a:off x="1547664" y="729839"/>
            <a:ext cx="720080" cy="322896"/>
          </a:xfrm>
          <a:prstGeom prst="round2Same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GB" sz="1400" b="1" dirty="0" smtClean="0"/>
              <a:t>Menu</a:t>
            </a:r>
            <a:endParaRPr lang="en-GB" sz="1400" b="1" dirty="0"/>
          </a:p>
        </p:txBody>
      </p:sp>
      <p:sp>
        <p:nvSpPr>
          <p:cNvPr id="7" name="Round Same Side Corner Rectangle 6">
            <a:hlinkClick r:id="" action="ppaction://noaction"/>
          </p:cNvPr>
          <p:cNvSpPr/>
          <p:nvPr userDrawn="1"/>
        </p:nvSpPr>
        <p:spPr>
          <a:xfrm>
            <a:off x="179512" y="728321"/>
            <a:ext cx="1296144" cy="324414"/>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400" b="1" dirty="0" smtClean="0"/>
              <a:t>Assignment</a:t>
            </a:r>
            <a:endParaRPr lang="en-GB" sz="1600" b="1" dirty="0"/>
          </a:p>
        </p:txBody>
      </p:sp>
      <p:sp>
        <p:nvSpPr>
          <p:cNvPr id="9" name="Round Same Side Corner Rectangle 8">
            <a:hlinkClick r:id="" action="ppaction://noaction"/>
          </p:cNvPr>
          <p:cNvSpPr/>
          <p:nvPr userDrawn="1"/>
        </p:nvSpPr>
        <p:spPr>
          <a:xfrm>
            <a:off x="3635896" y="728320"/>
            <a:ext cx="504056" cy="324416"/>
          </a:xfrm>
          <a:prstGeom prst="round2SameRect">
            <a:avLst/>
          </a:prstGeom>
          <a:gradFill>
            <a:gsLst>
              <a:gs pos="0">
                <a:srgbClr val="FF0000"/>
              </a:gs>
              <a:gs pos="50000">
                <a:schemeClr val="accent6">
                  <a:lumMod val="75000"/>
                </a:schemeClr>
              </a:gs>
              <a:gs pos="70000">
                <a:schemeClr val="accent2">
                  <a:lumMod val="40000"/>
                  <a:lumOff val="60000"/>
                </a:schemeClr>
              </a:gs>
              <a:gs pos="100000">
                <a:schemeClr val="accent6">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600" b="1" dirty="0" smtClean="0"/>
              <a:t>4</a:t>
            </a:r>
            <a:endParaRPr lang="en-GB" sz="1600" b="1" dirty="0"/>
          </a:p>
        </p:txBody>
      </p:sp>
      <p:sp>
        <p:nvSpPr>
          <p:cNvPr id="10" name="Round Same Side Corner Rectangle 9">
            <a:hlinkClick r:id="" action="ppaction://noaction"/>
          </p:cNvPr>
          <p:cNvSpPr/>
          <p:nvPr userDrawn="1"/>
        </p:nvSpPr>
        <p:spPr>
          <a:xfrm>
            <a:off x="5364088" y="728320"/>
            <a:ext cx="504056" cy="324415"/>
          </a:xfrm>
          <a:prstGeom prst="round2SameRect">
            <a:avLst/>
          </a:prstGeom>
          <a:gradFill>
            <a:gsLst>
              <a:gs pos="0">
                <a:srgbClr val="FF0000"/>
              </a:gs>
              <a:gs pos="50000">
                <a:schemeClr val="accent6">
                  <a:lumMod val="75000"/>
                </a:schemeClr>
              </a:gs>
              <a:gs pos="70000">
                <a:schemeClr val="accent2">
                  <a:lumMod val="40000"/>
                  <a:lumOff val="60000"/>
                </a:schemeClr>
              </a:gs>
              <a:gs pos="100000">
                <a:schemeClr val="accent6">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600" b="1" dirty="0" smtClean="0"/>
              <a:t>7</a:t>
            </a:r>
            <a:endParaRPr lang="en-GB" sz="1600" b="1" dirty="0"/>
          </a:p>
        </p:txBody>
      </p:sp>
      <p:sp>
        <p:nvSpPr>
          <p:cNvPr id="11" name="Round Same Side Corner Rectangle 10">
            <a:hlinkClick r:id="" action="ppaction://noaction"/>
          </p:cNvPr>
          <p:cNvSpPr/>
          <p:nvPr userDrawn="1"/>
        </p:nvSpPr>
        <p:spPr>
          <a:xfrm>
            <a:off x="4788024" y="728320"/>
            <a:ext cx="504056" cy="324415"/>
          </a:xfrm>
          <a:prstGeom prst="round2SameRect">
            <a:avLst/>
          </a:prstGeom>
          <a:gradFill>
            <a:gsLst>
              <a:gs pos="0">
                <a:srgbClr val="FF0000"/>
              </a:gs>
              <a:gs pos="50000">
                <a:schemeClr val="accent6">
                  <a:lumMod val="75000"/>
                </a:schemeClr>
              </a:gs>
              <a:gs pos="70000">
                <a:schemeClr val="accent2">
                  <a:lumMod val="40000"/>
                  <a:lumOff val="60000"/>
                </a:schemeClr>
              </a:gs>
              <a:gs pos="100000">
                <a:schemeClr val="accent6">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600" b="1" dirty="0" smtClean="0"/>
              <a:t>6</a:t>
            </a:r>
            <a:endParaRPr lang="en-GB" sz="1600" b="1" dirty="0"/>
          </a:p>
        </p:txBody>
      </p:sp>
      <p:sp>
        <p:nvSpPr>
          <p:cNvPr id="12" name="Round Same Side Corner Rectangle 11">
            <a:hlinkClick r:id="" action="ppaction://noaction"/>
          </p:cNvPr>
          <p:cNvSpPr/>
          <p:nvPr userDrawn="1"/>
        </p:nvSpPr>
        <p:spPr>
          <a:xfrm>
            <a:off x="4211960" y="729838"/>
            <a:ext cx="486639" cy="322897"/>
          </a:xfrm>
          <a:prstGeom prst="round2SameRect">
            <a:avLst/>
          </a:prstGeom>
          <a:gradFill>
            <a:gsLst>
              <a:gs pos="0">
                <a:srgbClr val="FF0000"/>
              </a:gs>
              <a:gs pos="50000">
                <a:schemeClr val="accent6">
                  <a:lumMod val="75000"/>
                </a:schemeClr>
              </a:gs>
              <a:gs pos="70000">
                <a:schemeClr val="accent2">
                  <a:lumMod val="40000"/>
                  <a:lumOff val="60000"/>
                </a:schemeClr>
              </a:gs>
              <a:gs pos="100000">
                <a:schemeClr val="accent6">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600" b="1" dirty="0"/>
              <a:t>5</a:t>
            </a:r>
          </a:p>
        </p:txBody>
      </p:sp>
      <p:sp>
        <p:nvSpPr>
          <p:cNvPr id="13" name="Round Same Side Corner Rectangle 12">
            <a:hlinkClick r:id="" action="ppaction://noaction"/>
          </p:cNvPr>
          <p:cNvSpPr/>
          <p:nvPr userDrawn="1"/>
        </p:nvSpPr>
        <p:spPr>
          <a:xfrm>
            <a:off x="5940152" y="728320"/>
            <a:ext cx="504056" cy="324415"/>
          </a:xfrm>
          <a:prstGeom prst="round2SameRect">
            <a:avLst/>
          </a:prstGeom>
          <a:gradFill>
            <a:gsLst>
              <a:gs pos="0">
                <a:srgbClr val="FF0000"/>
              </a:gs>
              <a:gs pos="50000">
                <a:schemeClr val="accent6">
                  <a:lumMod val="75000"/>
                </a:schemeClr>
              </a:gs>
              <a:gs pos="70000">
                <a:schemeClr val="accent2">
                  <a:lumMod val="40000"/>
                  <a:lumOff val="60000"/>
                </a:schemeClr>
              </a:gs>
              <a:gs pos="100000">
                <a:schemeClr val="accent6">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600" b="1" dirty="0" smtClean="0"/>
              <a:t>8</a:t>
            </a:r>
            <a:endParaRPr lang="en-GB" sz="1600" b="1" dirty="0"/>
          </a:p>
        </p:txBody>
      </p:sp>
      <p:sp>
        <p:nvSpPr>
          <p:cNvPr id="14" name="Round Same Side Corner Rectangle 13">
            <a:hlinkClick r:id="" action="ppaction://noaction"/>
          </p:cNvPr>
          <p:cNvSpPr/>
          <p:nvPr userDrawn="1"/>
        </p:nvSpPr>
        <p:spPr>
          <a:xfrm>
            <a:off x="6516216" y="728321"/>
            <a:ext cx="504056" cy="324415"/>
          </a:xfrm>
          <a:prstGeom prst="round2SameRect">
            <a:avLst/>
          </a:prstGeom>
          <a:gradFill>
            <a:gsLst>
              <a:gs pos="0">
                <a:srgbClr val="FF0000"/>
              </a:gs>
              <a:gs pos="50000">
                <a:schemeClr val="accent6">
                  <a:lumMod val="75000"/>
                </a:schemeClr>
              </a:gs>
              <a:gs pos="70000">
                <a:schemeClr val="accent2">
                  <a:lumMod val="40000"/>
                  <a:lumOff val="60000"/>
                </a:schemeClr>
              </a:gs>
              <a:gs pos="100000">
                <a:schemeClr val="accent6">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600" b="1" dirty="0"/>
              <a:t>9</a:t>
            </a:r>
          </a:p>
        </p:txBody>
      </p:sp>
      <p:sp>
        <p:nvSpPr>
          <p:cNvPr id="15" name="Round Same Side Corner Rectangle 14">
            <a:hlinkClick r:id="" action="ppaction://noaction"/>
          </p:cNvPr>
          <p:cNvSpPr/>
          <p:nvPr userDrawn="1"/>
        </p:nvSpPr>
        <p:spPr>
          <a:xfrm>
            <a:off x="7092280" y="728321"/>
            <a:ext cx="504056" cy="324415"/>
          </a:xfrm>
          <a:prstGeom prst="round2SameRect">
            <a:avLst/>
          </a:prstGeom>
          <a:gradFill>
            <a:gsLst>
              <a:gs pos="0">
                <a:srgbClr val="FF0000"/>
              </a:gs>
              <a:gs pos="50000">
                <a:schemeClr val="accent6">
                  <a:lumMod val="75000"/>
                </a:schemeClr>
              </a:gs>
              <a:gs pos="70000">
                <a:schemeClr val="accent2">
                  <a:lumMod val="40000"/>
                  <a:lumOff val="60000"/>
                </a:schemeClr>
              </a:gs>
              <a:gs pos="100000">
                <a:schemeClr val="accent6">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600" b="1" dirty="0" smtClean="0"/>
              <a:t>10</a:t>
            </a:r>
            <a:endParaRPr lang="en-GB" sz="1600" b="1" dirty="0"/>
          </a:p>
        </p:txBody>
      </p:sp>
      <p:sp>
        <p:nvSpPr>
          <p:cNvPr id="16" name="Round Same Side Corner Rectangle 15">
            <a:hlinkClick r:id="rId2" action="ppaction://hlinksldjump"/>
          </p:cNvPr>
          <p:cNvSpPr/>
          <p:nvPr userDrawn="1"/>
        </p:nvSpPr>
        <p:spPr>
          <a:xfrm>
            <a:off x="2339752" y="728320"/>
            <a:ext cx="360040" cy="324415"/>
          </a:xfrm>
          <a:prstGeom prst="round2SameRect">
            <a:avLst/>
          </a:prstGeom>
          <a:gradFill>
            <a:gsLst>
              <a:gs pos="0">
                <a:srgbClr val="FF0000"/>
              </a:gs>
              <a:gs pos="50000">
                <a:schemeClr val="accent6">
                  <a:lumMod val="75000"/>
                </a:schemeClr>
              </a:gs>
              <a:gs pos="70000">
                <a:schemeClr val="accent2">
                  <a:lumMod val="40000"/>
                  <a:lumOff val="60000"/>
                </a:schemeClr>
              </a:gs>
              <a:gs pos="100000">
                <a:schemeClr val="accent6">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600" b="1" dirty="0" smtClean="0"/>
              <a:t>1</a:t>
            </a:r>
            <a:endParaRPr lang="en-GB" sz="1600" b="1" dirty="0"/>
          </a:p>
        </p:txBody>
      </p:sp>
      <p:sp>
        <p:nvSpPr>
          <p:cNvPr id="17" name="Round Same Side Corner Rectangle 16">
            <a:hlinkClick r:id="" action="ppaction://noaction"/>
          </p:cNvPr>
          <p:cNvSpPr/>
          <p:nvPr userDrawn="1"/>
        </p:nvSpPr>
        <p:spPr>
          <a:xfrm>
            <a:off x="3203848" y="728320"/>
            <a:ext cx="360040" cy="324415"/>
          </a:xfrm>
          <a:prstGeom prst="round2SameRect">
            <a:avLst/>
          </a:prstGeom>
          <a:gradFill>
            <a:gsLst>
              <a:gs pos="0">
                <a:srgbClr val="FF0000"/>
              </a:gs>
              <a:gs pos="50000">
                <a:schemeClr val="accent6">
                  <a:lumMod val="75000"/>
                </a:schemeClr>
              </a:gs>
              <a:gs pos="70000">
                <a:schemeClr val="accent2">
                  <a:lumMod val="40000"/>
                  <a:lumOff val="60000"/>
                </a:schemeClr>
              </a:gs>
              <a:gs pos="100000">
                <a:schemeClr val="accent6">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600" b="1" dirty="0" smtClean="0"/>
              <a:t>3</a:t>
            </a:r>
            <a:endParaRPr lang="en-GB" sz="1600" b="1" dirty="0"/>
          </a:p>
        </p:txBody>
      </p:sp>
      <p:sp>
        <p:nvSpPr>
          <p:cNvPr id="18" name="Round Same Side Corner Rectangle 17">
            <a:hlinkClick r:id="" action="ppaction://noaction"/>
          </p:cNvPr>
          <p:cNvSpPr/>
          <p:nvPr userDrawn="1"/>
        </p:nvSpPr>
        <p:spPr>
          <a:xfrm>
            <a:off x="2771801" y="729838"/>
            <a:ext cx="360040" cy="322897"/>
          </a:xfrm>
          <a:prstGeom prst="round2SameRect">
            <a:avLst/>
          </a:prstGeom>
          <a:gradFill>
            <a:gsLst>
              <a:gs pos="0">
                <a:srgbClr val="FF0000"/>
              </a:gs>
              <a:gs pos="50000">
                <a:schemeClr val="accent6">
                  <a:lumMod val="75000"/>
                </a:schemeClr>
              </a:gs>
              <a:gs pos="70000">
                <a:schemeClr val="accent2">
                  <a:lumMod val="40000"/>
                  <a:lumOff val="60000"/>
                </a:schemeClr>
              </a:gs>
              <a:gs pos="100000">
                <a:schemeClr val="accent6">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600" b="1" dirty="0"/>
              <a:t>2</a:t>
            </a:r>
          </a:p>
        </p:txBody>
      </p:sp>
      <p:sp>
        <p:nvSpPr>
          <p:cNvPr id="19" name="Round Same Side Corner Rectangle 18">
            <a:hlinkClick r:id="rId3"/>
          </p:cNvPr>
          <p:cNvSpPr/>
          <p:nvPr userDrawn="1"/>
        </p:nvSpPr>
        <p:spPr>
          <a:xfrm>
            <a:off x="7668344" y="728321"/>
            <a:ext cx="504056" cy="324415"/>
          </a:xfrm>
          <a:prstGeom prst="round2SameRect">
            <a:avLst/>
          </a:prstGeom>
          <a:gradFill>
            <a:gsLst>
              <a:gs pos="0">
                <a:srgbClr val="FF0000"/>
              </a:gs>
              <a:gs pos="50000">
                <a:schemeClr val="accent6">
                  <a:lumMod val="75000"/>
                </a:schemeClr>
              </a:gs>
              <a:gs pos="70000">
                <a:schemeClr val="accent2">
                  <a:lumMod val="40000"/>
                  <a:lumOff val="60000"/>
                </a:schemeClr>
              </a:gs>
              <a:gs pos="100000">
                <a:schemeClr val="accent6">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600" b="1" dirty="0" smtClean="0"/>
              <a:t>11</a:t>
            </a:r>
            <a:endParaRPr lang="en-GB" sz="1600" b="1" dirty="0"/>
          </a:p>
        </p:txBody>
      </p:sp>
      <p:sp>
        <p:nvSpPr>
          <p:cNvPr id="20" name="Round Same Side Corner Rectangle 19">
            <a:hlinkClick r:id="rId3"/>
          </p:cNvPr>
          <p:cNvSpPr/>
          <p:nvPr userDrawn="1"/>
        </p:nvSpPr>
        <p:spPr>
          <a:xfrm>
            <a:off x="8244408" y="728321"/>
            <a:ext cx="504056" cy="324415"/>
          </a:xfrm>
          <a:prstGeom prst="round2SameRect">
            <a:avLst/>
          </a:prstGeom>
          <a:gradFill>
            <a:gsLst>
              <a:gs pos="0">
                <a:srgbClr val="FF0000"/>
              </a:gs>
              <a:gs pos="50000">
                <a:schemeClr val="accent6">
                  <a:lumMod val="75000"/>
                </a:schemeClr>
              </a:gs>
              <a:gs pos="70000">
                <a:schemeClr val="accent2">
                  <a:lumMod val="40000"/>
                  <a:lumOff val="60000"/>
                </a:schemeClr>
              </a:gs>
              <a:gs pos="100000">
                <a:schemeClr val="accent6">
                  <a:lumMod val="20000"/>
                  <a:lumOff val="80000"/>
                </a:schemeClr>
              </a:gs>
            </a:gsLst>
          </a:gradFill>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600" b="1" dirty="0" smtClean="0"/>
              <a:t>12</a:t>
            </a:r>
            <a:endParaRPr lang="en-GB" sz="1600" b="1" dirty="0"/>
          </a:p>
        </p:txBody>
      </p:sp>
    </p:spTree>
    <p:extLst>
      <p:ext uri="{BB962C8B-B14F-4D97-AF65-F5344CB8AC3E}">
        <p14:creationId xmlns:p14="http://schemas.microsoft.com/office/powerpoint/2010/main" val="428938571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4"/>
            <a:ext cx="8229600" cy="928694"/>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142984"/>
            <a:ext cx="4038600" cy="4533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648200" y="1142984"/>
            <a:ext cx="4038600" cy="4533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
            <a:ext cx="8229600" cy="796908"/>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928670"/>
            <a:ext cx="4038600" cy="4533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928670"/>
            <a:ext cx="4038600" cy="4533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3648" y="5937012"/>
            <a:ext cx="3203848"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latin typeface="Calibri" pitchFamily="34" charset="0"/>
              <a:cs typeface="Calibri" pitchFamily="34" charset="0"/>
            </a:endParaRPr>
          </a:p>
        </p:txBody>
      </p:sp>
      <p:sp>
        <p:nvSpPr>
          <p:cNvPr id="12" name="Freeform 11"/>
          <p:cNvSpPr>
            <a:spLocks/>
          </p:cNvSpPr>
          <p:nvPr/>
        </p:nvSpPr>
        <p:spPr bwMode="auto">
          <a:xfrm>
            <a:off x="1" y="5924550"/>
            <a:ext cx="2339752"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latin typeface="Calibri" pitchFamily="34" charset="0"/>
              <a:cs typeface="Calibri" pitchFamily="34" charset="0"/>
            </a:endParaRPr>
          </a:p>
        </p:txBody>
      </p:sp>
      <p:sp>
        <p:nvSpPr>
          <p:cNvPr id="14" name="Right Triangle 13"/>
          <p:cNvSpPr>
            <a:spLocks/>
          </p:cNvSpPr>
          <p:nvPr/>
        </p:nvSpPr>
        <p:spPr bwMode="auto">
          <a:xfrm>
            <a:off x="-6042" y="5949279"/>
            <a:ext cx="1913746" cy="922841"/>
          </a:xfrm>
          <a:prstGeom prst="rtTriangle">
            <a:avLst/>
          </a:prstGeom>
          <a:blipFill>
            <a:blip r:embed="rId11"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latin typeface="Calibri" pitchFamily="34" charset="0"/>
              <a:cs typeface="Calibri" pitchFamily="34" charset="0"/>
            </a:endParaRPr>
          </a:p>
        </p:txBody>
      </p:sp>
      <p:cxnSp>
        <p:nvCxnSpPr>
          <p:cNvPr id="15" name="Straight Connector 14"/>
          <p:cNvCxnSpPr>
            <a:stCxn id="14" idx="0"/>
            <a:endCxn id="14" idx="4"/>
          </p:cNvCxnSpPr>
          <p:nvPr/>
        </p:nvCxnSpPr>
        <p:spPr>
          <a:xfrm rot="16200000" flipH="1">
            <a:off x="489410" y="5453826"/>
            <a:ext cx="922841" cy="1913746"/>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4"/>
            <a:ext cx="8229600" cy="857256"/>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000108"/>
            <a:ext cx="8229600" cy="4929222"/>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5" r:id="rId6"/>
    <p:sldLayoutId id="2147483704" r:id="rId7"/>
    <p:sldLayoutId id="2147483702" r:id="rId8"/>
    <p:sldLayoutId id="2147483703" r:id="rId9"/>
  </p:sldLayoutIdLst>
  <p:timing>
    <p:tnLst>
      <p:par>
        <p:cTn id="1" dur="indefinite" restart="never" nodeType="tmRoot"/>
      </p:par>
    </p:tnLst>
  </p:timing>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p:titleStyle>
    <p:body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23.png"/></Relationships>
</file>

<file path=ppt/slides/_rels/slide1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25.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13.pn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image" Target="../media/image17.png"/><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20.png"/></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99592" y="5949280"/>
            <a:ext cx="8208912" cy="771076"/>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sz="48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Unit 02 – Information Systems</a:t>
            </a:r>
            <a:endParaRPr lang="en-GB" sz="48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endParaRPr lang="en-GB" sz="29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Rectangle 6"/>
          <p:cNvSpPr/>
          <p:nvPr/>
        </p:nvSpPr>
        <p:spPr>
          <a:xfrm>
            <a:off x="179512" y="188640"/>
            <a:ext cx="8784976" cy="1584176"/>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a:p>
        </p:txBody>
      </p:sp>
      <p:sp>
        <p:nvSpPr>
          <p:cNvPr id="8" name="TextBox 7"/>
          <p:cNvSpPr txBox="1"/>
          <p:nvPr/>
        </p:nvSpPr>
        <p:spPr>
          <a:xfrm>
            <a:off x="1979712" y="260648"/>
            <a:ext cx="6912768" cy="1323439"/>
          </a:xfrm>
          <a:prstGeom prst="rect">
            <a:avLst/>
          </a:prstGeom>
          <a:noFill/>
        </p:spPr>
        <p:txBody>
          <a:bodyPr wrap="square" rtlCol="0">
            <a:spAutoFit/>
          </a:bodyPr>
          <a:lstStyle/>
          <a:p>
            <a:r>
              <a:rPr lang="en-GB" sz="2400" b="1" dirty="0" smtClean="0">
                <a:solidFill>
                  <a:schemeClr val="tx1">
                    <a:lumMod val="50000"/>
                    <a:lumOff val="50000"/>
                  </a:schemeClr>
                </a:solidFill>
              </a:rPr>
              <a:t>Cambridge </a:t>
            </a:r>
            <a:r>
              <a:rPr lang="en-GB" sz="2400" b="1" dirty="0" err="1" smtClean="0">
                <a:solidFill>
                  <a:schemeClr val="tx1">
                    <a:lumMod val="50000"/>
                    <a:lumOff val="50000"/>
                  </a:schemeClr>
                </a:solidFill>
              </a:rPr>
              <a:t>Technicals</a:t>
            </a:r>
            <a:r>
              <a:rPr lang="en-GB" sz="2400" b="1" dirty="0" smtClean="0">
                <a:solidFill>
                  <a:schemeClr val="tx1">
                    <a:lumMod val="50000"/>
                    <a:lumOff val="50000"/>
                  </a:schemeClr>
                </a:solidFill>
              </a:rPr>
              <a:t> – Unit 02 – DFD’s</a:t>
            </a:r>
            <a:endParaRPr lang="en-GB" sz="2800" b="1" dirty="0" smtClean="0">
              <a:solidFill>
                <a:schemeClr val="tx1">
                  <a:lumMod val="50000"/>
                  <a:lumOff val="50000"/>
                </a:schemeClr>
              </a:solidFill>
            </a:endParaRPr>
          </a:p>
          <a:p>
            <a:r>
              <a:rPr lang="en-GB" sz="2800" b="1" dirty="0" smtClean="0">
                <a:solidFill>
                  <a:schemeClr val="tx1">
                    <a:lumMod val="50000"/>
                    <a:lumOff val="50000"/>
                  </a:schemeClr>
                </a:solidFill>
              </a:rPr>
              <a:t>How to create a Data Flow Diagram using Game and </a:t>
            </a:r>
            <a:r>
              <a:rPr lang="en-GB" sz="2800" b="1" dirty="0" err="1" smtClean="0">
                <a:solidFill>
                  <a:schemeClr val="tx1">
                    <a:lumMod val="50000"/>
                    <a:lumOff val="50000"/>
                  </a:schemeClr>
                </a:solidFill>
              </a:rPr>
              <a:t>Sarson</a:t>
            </a:r>
            <a:r>
              <a:rPr lang="en-GB" sz="2800" b="1" dirty="0" smtClean="0">
                <a:solidFill>
                  <a:schemeClr val="tx1">
                    <a:lumMod val="50000"/>
                    <a:lumOff val="50000"/>
                  </a:schemeClr>
                </a:solidFill>
              </a:rPr>
              <a:t> Method.</a:t>
            </a:r>
            <a:endParaRPr lang="en-GB" sz="2800" b="1" dirty="0">
              <a:solidFill>
                <a:schemeClr val="tx1">
                  <a:lumMod val="50000"/>
                  <a:lumOff val="50000"/>
                </a:schemeClr>
              </a:solidFill>
            </a:endParaRPr>
          </a:p>
        </p:txBody>
      </p:sp>
      <p:pic>
        <p:nvPicPr>
          <p:cNvPr id="11266" name="Picture 2"/>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1187624" y="1933651"/>
            <a:ext cx="6674010" cy="379960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0646" y="243754"/>
            <a:ext cx="1534619" cy="1473873"/>
          </a:xfrm>
          <a:prstGeom prst="rect">
            <a:avLst/>
          </a:prstGeo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79512" y="44624"/>
            <a:ext cx="7205053" cy="625434"/>
          </a:xfrm>
        </p:spPr>
        <p:txBody>
          <a:bodyPr>
            <a:noAutofit/>
          </a:bodyPr>
          <a:lstStyle/>
          <a:p>
            <a:r>
              <a:rPr lang="en-GB" sz="2600" dirty="0" smtClean="0"/>
              <a:t>1 – DFD Walkthrough Guide – Initial Information</a:t>
            </a:r>
            <a:endParaRPr lang="en-GB" sz="2600" b="1" dirty="0" smtClean="0"/>
          </a:p>
        </p:txBody>
      </p:sp>
      <p:sp>
        <p:nvSpPr>
          <p:cNvPr id="40" name="Rectangle 3"/>
          <p:cNvSpPr>
            <a:spLocks noChangeArrowheads="1"/>
          </p:cNvSpPr>
          <p:nvPr/>
        </p:nvSpPr>
        <p:spPr bwMode="auto">
          <a:xfrm>
            <a:off x="323850" y="1196974"/>
            <a:ext cx="8496300" cy="359817"/>
          </a:xfrm>
          <a:prstGeom prst="rect">
            <a:avLst/>
          </a:prstGeom>
          <a:gradFill rotWithShape="0">
            <a:gsLst>
              <a:gs pos="0">
                <a:srgbClr val="FFFFFF"/>
              </a:gs>
              <a:gs pos="100000">
                <a:srgbClr val="E5B8B7"/>
              </a:gs>
            </a:gsLst>
            <a:lin ang="5400000" scaled="1"/>
          </a:gradFill>
          <a:ln w="12700">
            <a:solidFill>
              <a:srgbClr val="D99594"/>
            </a:solidFill>
            <a:miter lim="800000"/>
            <a:headEnd/>
            <a:tailEnd/>
          </a:ln>
          <a:effectLst>
            <a:outerShdw dist="28398" dir="3806097" algn="ctr" rotWithShape="0">
              <a:srgbClr val="622423">
                <a:alpha val="50000"/>
              </a:srgbClr>
            </a:outerShdw>
          </a:effectLst>
        </p:spPr>
        <p:txBody>
          <a:bodyPr/>
          <a:lstStyle/>
          <a:p>
            <a:r>
              <a:rPr lang="en-US" sz="2000" b="1" dirty="0">
                <a:latin typeface="Calibri" pitchFamily="34" charset="0"/>
                <a:ea typeface="Calibri" pitchFamily="34" charset="0"/>
                <a:cs typeface="Calibri" pitchFamily="34" charset="0"/>
              </a:rPr>
              <a:t>Task 1:</a:t>
            </a:r>
            <a:r>
              <a:rPr lang="en-US" sz="2000" dirty="0">
                <a:latin typeface="Calibri" pitchFamily="34" charset="0"/>
                <a:ea typeface="Calibri" pitchFamily="34" charset="0"/>
                <a:cs typeface="Calibri" pitchFamily="34" charset="0"/>
              </a:rPr>
              <a:t> </a:t>
            </a:r>
            <a:r>
              <a:rPr lang="en-GB" sz="2000" dirty="0">
                <a:latin typeface="Calibri" pitchFamily="34" charset="0"/>
              </a:rPr>
              <a:t>How to Make a </a:t>
            </a:r>
            <a:r>
              <a:rPr lang="en-GB" sz="2000" b="1" dirty="0">
                <a:latin typeface="Calibri" pitchFamily="34" charset="0"/>
              </a:rPr>
              <a:t>DFD Diagram</a:t>
            </a:r>
            <a:endParaRPr lang="en-ZA" sz="2000" b="1" dirty="0">
              <a:latin typeface="Calibri" pitchFamily="34" charset="0"/>
              <a:ea typeface="Calibri" pitchFamily="34" charset="0"/>
              <a:cs typeface="Calibri" pitchFamily="34" charset="0"/>
            </a:endParaRPr>
          </a:p>
        </p:txBody>
      </p:sp>
      <p:graphicFrame>
        <p:nvGraphicFramePr>
          <p:cNvPr id="50" name="Table 49"/>
          <p:cNvGraphicFramePr>
            <a:graphicFrameLocks noGrp="1"/>
          </p:cNvGraphicFramePr>
          <p:nvPr>
            <p:extLst>
              <p:ext uri="{D42A27DB-BD31-4B8C-83A1-F6EECF244321}">
                <p14:modId xmlns:p14="http://schemas.microsoft.com/office/powerpoint/2010/main" val="1960970324"/>
              </p:ext>
            </p:extLst>
          </p:nvPr>
        </p:nvGraphicFramePr>
        <p:xfrm>
          <a:off x="395536" y="2389624"/>
          <a:ext cx="8352928" cy="1188720"/>
        </p:xfrm>
        <a:graphic>
          <a:graphicData uri="http://schemas.openxmlformats.org/drawingml/2006/table">
            <a:tbl>
              <a:tblPr firstRow="1" bandRow="1">
                <a:tableStyleId>{2D5ABB26-0587-4C30-8999-92F81FD0307C}</a:tableStyleId>
              </a:tblPr>
              <a:tblGrid>
                <a:gridCol w="8352928"/>
              </a:tblGrid>
              <a:tr h="1080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Step 9 – </a:t>
                      </a:r>
                      <a:r>
                        <a:rPr kumimoji="0" lang="en-GB" sz="1800" kern="1200" dirty="0" smtClean="0">
                          <a:solidFill>
                            <a:schemeClr val="tx1"/>
                          </a:solidFill>
                          <a:latin typeface="Calibri" pitchFamily="34" charset="0"/>
                          <a:ea typeface="+mn-ea"/>
                          <a:cs typeface="Calibri" pitchFamily="34" charset="0"/>
                        </a:rPr>
                        <a:t>The last Phase of this is to interrupt</a:t>
                      </a:r>
                      <a:r>
                        <a:rPr kumimoji="0" lang="en-GB" sz="1800" kern="1200" baseline="0" dirty="0" smtClean="0">
                          <a:solidFill>
                            <a:schemeClr val="tx1"/>
                          </a:solidFill>
                          <a:latin typeface="Calibri" pitchFamily="34" charset="0"/>
                          <a:ea typeface="+mn-ea"/>
                          <a:cs typeface="Calibri" pitchFamily="34" charset="0"/>
                        </a:rPr>
                        <a:t> the lines that the boxes overlap onto rather than have the arrows flow through them. First right click on the boxes after grouping them and order them to the front. This should then cause the lines to go to the back. </a:t>
                      </a:r>
                      <a:endParaRPr kumimoji="0" lang="en-GB" sz="1050" kern="1200" dirty="0" smtClean="0">
                        <a:solidFill>
                          <a:schemeClr val="tx1"/>
                        </a:solidFill>
                        <a:latin typeface="Calibri" pitchFamily="34" charset="0"/>
                        <a:ea typeface="+mn-ea"/>
                        <a:cs typeface="Calibri" pitchFamily="34" charset="0"/>
                      </a:endParaRPr>
                    </a:p>
                  </a:txBody>
                  <a:tcPr>
                    <a:noFill/>
                  </a:tcPr>
                </a:tc>
              </a:tr>
            </a:tbl>
          </a:graphicData>
        </a:graphic>
      </p:graphicFrame>
      <p:sp>
        <p:nvSpPr>
          <p:cNvPr id="5" name="Action Button: Forward or Next 4">
            <a:hlinkClick r:id="" action="ppaction://hlinkshowjump?jump=nextslide" highlightClick="1"/>
          </p:cNvPr>
          <p:cNvSpPr/>
          <p:nvPr/>
        </p:nvSpPr>
        <p:spPr>
          <a:xfrm>
            <a:off x="8172400" y="6276208"/>
            <a:ext cx="576064" cy="32114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23850" y="1700808"/>
            <a:ext cx="8424614" cy="646331"/>
          </a:xfrm>
          <a:prstGeom prst="rect">
            <a:avLst/>
          </a:prstGeom>
        </p:spPr>
        <p:txBody>
          <a:bodyPr wrap="square">
            <a:spAutoFit/>
          </a:bodyPr>
          <a:lstStyle/>
          <a:p>
            <a:r>
              <a:rPr lang="en-GB" dirty="0"/>
              <a:t>A </a:t>
            </a:r>
            <a:r>
              <a:rPr lang="en-GB" dirty="0" smtClean="0"/>
              <a:t>Customer makes a complaint to Customer support over the way they were treated by a member of the sales staff.</a:t>
            </a:r>
            <a:endParaRPr lang="en-IE" dirty="0"/>
          </a:p>
        </p:txBody>
      </p:sp>
      <p:cxnSp>
        <p:nvCxnSpPr>
          <p:cNvPr id="19" name="Straight Arrow Connector 18"/>
          <p:cNvCxnSpPr/>
          <p:nvPr/>
        </p:nvCxnSpPr>
        <p:spPr>
          <a:xfrm>
            <a:off x="2195736" y="3019990"/>
            <a:ext cx="576064" cy="746101"/>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9218" name="Picture 2"/>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395536" y="3766091"/>
            <a:ext cx="3919723" cy="25101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7" name="Straight Arrow Connector 16"/>
          <p:cNvCxnSpPr/>
          <p:nvPr/>
        </p:nvCxnSpPr>
        <p:spPr>
          <a:xfrm>
            <a:off x="1475656" y="3019990"/>
            <a:ext cx="288032" cy="2497242"/>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9219" name="Picture 3"/>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4644008" y="3834330"/>
            <a:ext cx="4014542" cy="211495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 name="Action Button: Back or Previous 19">
            <a:hlinkClick r:id="" action="ppaction://hlinkshowjump?jump=previousslide" highlightClick="1"/>
          </p:cNvPr>
          <p:cNvSpPr/>
          <p:nvPr/>
        </p:nvSpPr>
        <p:spPr>
          <a:xfrm>
            <a:off x="7092280" y="6276208"/>
            <a:ext cx="432048" cy="321144"/>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99829843"/>
      </p:ext>
    </p:ext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79512" y="44624"/>
            <a:ext cx="7205053" cy="625434"/>
          </a:xfrm>
        </p:spPr>
        <p:txBody>
          <a:bodyPr>
            <a:noAutofit/>
          </a:bodyPr>
          <a:lstStyle/>
          <a:p>
            <a:r>
              <a:rPr lang="en-GB" sz="2600" dirty="0" smtClean="0"/>
              <a:t>1 – DFD Walkthrough Guide – Initial Information</a:t>
            </a:r>
            <a:endParaRPr lang="en-GB" sz="2600" b="1" dirty="0" smtClean="0"/>
          </a:p>
        </p:txBody>
      </p:sp>
      <p:sp>
        <p:nvSpPr>
          <p:cNvPr id="40" name="Rectangle 3"/>
          <p:cNvSpPr>
            <a:spLocks noChangeArrowheads="1"/>
          </p:cNvSpPr>
          <p:nvPr/>
        </p:nvSpPr>
        <p:spPr bwMode="auto">
          <a:xfrm>
            <a:off x="323850" y="1196974"/>
            <a:ext cx="8496300" cy="359817"/>
          </a:xfrm>
          <a:prstGeom prst="rect">
            <a:avLst/>
          </a:prstGeom>
          <a:gradFill rotWithShape="0">
            <a:gsLst>
              <a:gs pos="0">
                <a:srgbClr val="FFFFFF"/>
              </a:gs>
              <a:gs pos="100000">
                <a:srgbClr val="E5B8B7"/>
              </a:gs>
            </a:gsLst>
            <a:lin ang="5400000" scaled="1"/>
          </a:gradFill>
          <a:ln w="12700">
            <a:solidFill>
              <a:srgbClr val="D99594"/>
            </a:solidFill>
            <a:miter lim="800000"/>
            <a:headEnd/>
            <a:tailEnd/>
          </a:ln>
          <a:effectLst>
            <a:outerShdw dist="28398" dir="3806097" algn="ctr" rotWithShape="0">
              <a:srgbClr val="622423">
                <a:alpha val="50000"/>
              </a:srgbClr>
            </a:outerShdw>
          </a:effectLst>
        </p:spPr>
        <p:txBody>
          <a:bodyPr/>
          <a:lstStyle/>
          <a:p>
            <a:r>
              <a:rPr lang="en-US" sz="2000" b="1" dirty="0">
                <a:latin typeface="Calibri" pitchFamily="34" charset="0"/>
                <a:ea typeface="Calibri" pitchFamily="34" charset="0"/>
                <a:cs typeface="Calibri" pitchFamily="34" charset="0"/>
              </a:rPr>
              <a:t>Task 1:</a:t>
            </a:r>
            <a:r>
              <a:rPr lang="en-US" sz="2000" dirty="0">
                <a:latin typeface="Calibri" pitchFamily="34" charset="0"/>
                <a:ea typeface="Calibri" pitchFamily="34" charset="0"/>
                <a:cs typeface="Calibri" pitchFamily="34" charset="0"/>
              </a:rPr>
              <a:t> </a:t>
            </a:r>
            <a:r>
              <a:rPr lang="en-GB" sz="2000" dirty="0">
                <a:latin typeface="Calibri" pitchFamily="34" charset="0"/>
              </a:rPr>
              <a:t>How to Make a </a:t>
            </a:r>
            <a:r>
              <a:rPr lang="en-GB" sz="2000" b="1" dirty="0">
                <a:latin typeface="Calibri" pitchFamily="34" charset="0"/>
              </a:rPr>
              <a:t>DFD Diagram</a:t>
            </a:r>
            <a:endParaRPr lang="en-ZA" sz="2000" b="1" dirty="0">
              <a:latin typeface="Calibri" pitchFamily="34" charset="0"/>
              <a:ea typeface="Calibri" pitchFamily="34" charset="0"/>
              <a:cs typeface="Calibri" pitchFamily="34" charset="0"/>
            </a:endParaRPr>
          </a:p>
        </p:txBody>
      </p:sp>
      <p:graphicFrame>
        <p:nvGraphicFramePr>
          <p:cNvPr id="50" name="Table 49"/>
          <p:cNvGraphicFramePr>
            <a:graphicFrameLocks noGrp="1"/>
          </p:cNvGraphicFramePr>
          <p:nvPr>
            <p:extLst>
              <p:ext uri="{D42A27DB-BD31-4B8C-83A1-F6EECF244321}">
                <p14:modId xmlns:p14="http://schemas.microsoft.com/office/powerpoint/2010/main" val="942384317"/>
              </p:ext>
            </p:extLst>
          </p:nvPr>
        </p:nvGraphicFramePr>
        <p:xfrm>
          <a:off x="395536" y="2389624"/>
          <a:ext cx="8352928" cy="1188720"/>
        </p:xfrm>
        <a:graphic>
          <a:graphicData uri="http://schemas.openxmlformats.org/drawingml/2006/table">
            <a:tbl>
              <a:tblPr firstRow="1" bandRow="1">
                <a:tableStyleId>{2D5ABB26-0587-4C30-8999-92F81FD0307C}</a:tableStyleId>
              </a:tblPr>
              <a:tblGrid>
                <a:gridCol w="8352928"/>
              </a:tblGrid>
              <a:tr h="1080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Step 10 – </a:t>
                      </a:r>
                      <a:r>
                        <a:rPr kumimoji="0" lang="en-GB" sz="1800" kern="1200" dirty="0" smtClean="0">
                          <a:solidFill>
                            <a:schemeClr val="tx1"/>
                          </a:solidFill>
                          <a:latin typeface="Calibri" pitchFamily="34" charset="0"/>
                          <a:ea typeface="+mn-ea"/>
                          <a:cs typeface="Calibri" pitchFamily="34" charset="0"/>
                        </a:rPr>
                        <a:t>Now we have to rebuild the lines so that they</a:t>
                      </a:r>
                      <a:r>
                        <a:rPr kumimoji="0" lang="en-GB" sz="1800" kern="1200" baseline="0" dirty="0" smtClean="0">
                          <a:solidFill>
                            <a:schemeClr val="tx1"/>
                          </a:solidFill>
                          <a:latin typeface="Calibri" pitchFamily="34" charset="0"/>
                          <a:ea typeface="+mn-ea"/>
                          <a:cs typeface="Calibri" pitchFamily="34" charset="0"/>
                        </a:rPr>
                        <a:t> end and begin each time at the Process boxes to indicate the flow of information into the system. To do this simply move the lines, duplicate them and connect them to the process boxes. And if it is a double line then do double arrows.</a:t>
                      </a:r>
                      <a:endParaRPr kumimoji="0" lang="en-GB" sz="1050" kern="1200" dirty="0" smtClean="0">
                        <a:solidFill>
                          <a:schemeClr val="tx1"/>
                        </a:solidFill>
                        <a:latin typeface="Calibri" pitchFamily="34" charset="0"/>
                        <a:ea typeface="+mn-ea"/>
                        <a:cs typeface="Calibri" pitchFamily="34" charset="0"/>
                      </a:endParaRPr>
                    </a:p>
                  </a:txBody>
                  <a:tcPr>
                    <a:noFill/>
                  </a:tcPr>
                </a:tc>
              </a:tr>
            </a:tbl>
          </a:graphicData>
        </a:graphic>
      </p:graphicFrame>
      <p:sp>
        <p:nvSpPr>
          <p:cNvPr id="5" name="Action Button: Forward or Next 4">
            <a:hlinkClick r:id="" action="ppaction://hlinkshowjump?jump=nextslide" highlightClick="1"/>
          </p:cNvPr>
          <p:cNvSpPr/>
          <p:nvPr/>
        </p:nvSpPr>
        <p:spPr>
          <a:xfrm>
            <a:off x="8172400" y="6276208"/>
            <a:ext cx="576064" cy="32114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23850" y="1700808"/>
            <a:ext cx="8424614" cy="646331"/>
          </a:xfrm>
          <a:prstGeom prst="rect">
            <a:avLst/>
          </a:prstGeom>
        </p:spPr>
        <p:txBody>
          <a:bodyPr wrap="square">
            <a:spAutoFit/>
          </a:bodyPr>
          <a:lstStyle/>
          <a:p>
            <a:r>
              <a:rPr lang="en-GB" dirty="0"/>
              <a:t>A </a:t>
            </a:r>
            <a:r>
              <a:rPr lang="en-GB" dirty="0" smtClean="0"/>
              <a:t>Customer makes a complaint to Customer support over the way they were treated by a member of the sales staff.</a:t>
            </a:r>
            <a:endParaRPr lang="en-IE" dirty="0"/>
          </a:p>
        </p:txBody>
      </p:sp>
      <p:pic>
        <p:nvPicPr>
          <p:cNvPr id="10242" name="Picture 2"/>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426743" y="3959616"/>
            <a:ext cx="3908345" cy="213368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9" name="Straight Arrow Connector 18"/>
          <p:cNvCxnSpPr/>
          <p:nvPr/>
        </p:nvCxnSpPr>
        <p:spPr>
          <a:xfrm>
            <a:off x="1843294" y="3478509"/>
            <a:ext cx="2152642" cy="746101"/>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683568" y="3478509"/>
            <a:ext cx="0" cy="2110731"/>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10243" name="Picture 3"/>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4716016" y="3933056"/>
            <a:ext cx="3841266" cy="216024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21" name="Straight Arrow Connector 20"/>
          <p:cNvCxnSpPr/>
          <p:nvPr/>
        </p:nvCxnSpPr>
        <p:spPr>
          <a:xfrm>
            <a:off x="4335088" y="3306253"/>
            <a:ext cx="740968" cy="2435387"/>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5364088" y="3306253"/>
            <a:ext cx="288032" cy="1720203"/>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6516216" y="3253795"/>
            <a:ext cx="576064" cy="1759381"/>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7645460" y="3253795"/>
            <a:ext cx="454932" cy="920041"/>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30" name="Action Button: Back or Previous 29">
            <a:hlinkClick r:id="" action="ppaction://hlinkshowjump?jump=previousslide" highlightClick="1"/>
          </p:cNvPr>
          <p:cNvSpPr/>
          <p:nvPr/>
        </p:nvSpPr>
        <p:spPr>
          <a:xfrm>
            <a:off x="7092280" y="6276208"/>
            <a:ext cx="432048" cy="321144"/>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96684141"/>
      </p:ext>
    </p:extLst>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79512" y="44624"/>
            <a:ext cx="7205053" cy="625434"/>
          </a:xfrm>
        </p:spPr>
        <p:txBody>
          <a:bodyPr>
            <a:noAutofit/>
          </a:bodyPr>
          <a:lstStyle/>
          <a:p>
            <a:r>
              <a:rPr lang="en-GB" sz="2600" dirty="0" smtClean="0"/>
              <a:t>1 – DFD Walkthrough Guide – Initial Information</a:t>
            </a:r>
            <a:endParaRPr lang="en-GB" sz="2600" b="1" dirty="0" smtClean="0"/>
          </a:p>
        </p:txBody>
      </p:sp>
      <p:sp>
        <p:nvSpPr>
          <p:cNvPr id="40" name="Rectangle 3"/>
          <p:cNvSpPr>
            <a:spLocks noChangeArrowheads="1"/>
          </p:cNvSpPr>
          <p:nvPr/>
        </p:nvSpPr>
        <p:spPr bwMode="auto">
          <a:xfrm>
            <a:off x="323850" y="1196974"/>
            <a:ext cx="8496300" cy="359817"/>
          </a:xfrm>
          <a:prstGeom prst="rect">
            <a:avLst/>
          </a:prstGeom>
          <a:gradFill rotWithShape="0">
            <a:gsLst>
              <a:gs pos="0">
                <a:srgbClr val="FFFFFF"/>
              </a:gs>
              <a:gs pos="100000">
                <a:srgbClr val="E5B8B7"/>
              </a:gs>
            </a:gsLst>
            <a:lin ang="5400000" scaled="1"/>
          </a:gradFill>
          <a:ln w="12700">
            <a:solidFill>
              <a:srgbClr val="D99594"/>
            </a:solidFill>
            <a:miter lim="800000"/>
            <a:headEnd/>
            <a:tailEnd/>
          </a:ln>
          <a:effectLst>
            <a:outerShdw dist="28398" dir="3806097" algn="ctr" rotWithShape="0">
              <a:srgbClr val="622423">
                <a:alpha val="50000"/>
              </a:srgbClr>
            </a:outerShdw>
          </a:effectLst>
        </p:spPr>
        <p:txBody>
          <a:bodyPr/>
          <a:lstStyle/>
          <a:p>
            <a:r>
              <a:rPr lang="en-US" sz="2000" b="1" dirty="0">
                <a:latin typeface="Calibri" pitchFamily="34" charset="0"/>
                <a:ea typeface="Calibri" pitchFamily="34" charset="0"/>
                <a:cs typeface="Calibri" pitchFamily="34" charset="0"/>
              </a:rPr>
              <a:t>Task </a:t>
            </a:r>
            <a:r>
              <a:rPr lang="en-US" sz="2000" b="1" dirty="0" smtClean="0">
                <a:latin typeface="Calibri" pitchFamily="34" charset="0"/>
                <a:ea typeface="Calibri" pitchFamily="34" charset="0"/>
                <a:cs typeface="Calibri" pitchFamily="34" charset="0"/>
              </a:rPr>
              <a:t>2:</a:t>
            </a:r>
            <a:r>
              <a:rPr lang="en-US" sz="2000" dirty="0" smtClean="0">
                <a:latin typeface="Calibri" pitchFamily="34" charset="0"/>
                <a:ea typeface="Calibri" pitchFamily="34" charset="0"/>
                <a:cs typeface="Calibri" pitchFamily="34" charset="0"/>
              </a:rPr>
              <a:t> Alternative Scenarios - </a:t>
            </a:r>
            <a:r>
              <a:rPr lang="en-GB" sz="2000" dirty="0" smtClean="0">
                <a:latin typeface="Calibri" pitchFamily="34" charset="0"/>
              </a:rPr>
              <a:t>How </a:t>
            </a:r>
            <a:r>
              <a:rPr lang="en-GB" sz="2000" dirty="0">
                <a:latin typeface="Calibri" pitchFamily="34" charset="0"/>
              </a:rPr>
              <a:t>to Make a </a:t>
            </a:r>
            <a:r>
              <a:rPr lang="en-GB" sz="2000" b="1" dirty="0">
                <a:latin typeface="Calibri" pitchFamily="34" charset="0"/>
              </a:rPr>
              <a:t>DFD Diagram</a:t>
            </a:r>
            <a:endParaRPr lang="en-ZA" sz="2000" b="1" dirty="0">
              <a:latin typeface="Calibri" pitchFamily="34" charset="0"/>
              <a:ea typeface="Calibri" pitchFamily="34" charset="0"/>
              <a:cs typeface="Calibri" pitchFamily="34" charset="0"/>
            </a:endParaRPr>
          </a:p>
        </p:txBody>
      </p:sp>
      <p:graphicFrame>
        <p:nvGraphicFramePr>
          <p:cNvPr id="50" name="Table 49"/>
          <p:cNvGraphicFramePr>
            <a:graphicFrameLocks noGrp="1"/>
          </p:cNvGraphicFramePr>
          <p:nvPr>
            <p:extLst>
              <p:ext uri="{D42A27DB-BD31-4B8C-83A1-F6EECF244321}">
                <p14:modId xmlns:p14="http://schemas.microsoft.com/office/powerpoint/2010/main" val="1394376941"/>
              </p:ext>
            </p:extLst>
          </p:nvPr>
        </p:nvGraphicFramePr>
        <p:xfrm>
          <a:off x="395536" y="2116792"/>
          <a:ext cx="8352928" cy="3992880"/>
        </p:xfrm>
        <a:graphic>
          <a:graphicData uri="http://schemas.openxmlformats.org/drawingml/2006/table">
            <a:tbl>
              <a:tblPr firstRow="1" bandRow="1">
                <a:tableStyleId>{2D5ABB26-0587-4C30-8999-92F81FD0307C}</a:tableStyleId>
              </a:tblPr>
              <a:tblGrid>
                <a:gridCol w="8352928"/>
              </a:tblGrid>
              <a:tr h="1080120">
                <a:tc>
                  <a:txBody>
                    <a:bodyPr/>
                    <a:lstStyle/>
                    <a:p>
                      <a:pPr marL="342900" lvl="0" indent="-342900">
                        <a:buFont typeface="+mj-lt"/>
                        <a:buAutoNum type="arabicPeriod"/>
                      </a:pPr>
                      <a:r>
                        <a:rPr lang="en-GB" sz="1600" dirty="0" smtClean="0"/>
                        <a:t>Warehousing</a:t>
                      </a:r>
                      <a:r>
                        <a:rPr lang="en-GB" sz="1600" baseline="0" dirty="0" smtClean="0"/>
                        <a:t> talk to HR about getting a new member of staff</a:t>
                      </a:r>
                      <a:r>
                        <a:rPr lang="en-GB" sz="1600" b="1" baseline="0" dirty="0" smtClean="0"/>
                        <a:t> (2-way)</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GB" sz="1600" b="0" baseline="0" dirty="0" smtClean="0"/>
                        <a:t>HR talk to Finance on whether they can afford new staff. Finance agree to this</a:t>
                      </a:r>
                      <a:r>
                        <a:rPr lang="en-GB" sz="1600" b="1" baseline="0" dirty="0" smtClean="0"/>
                        <a:t> (2-way)</a:t>
                      </a:r>
                    </a:p>
                    <a:p>
                      <a:pPr marL="342900" lvl="0" indent="-342900">
                        <a:buFont typeface="+mj-lt"/>
                        <a:buAutoNum type="arabicPeriod"/>
                      </a:pPr>
                      <a:r>
                        <a:rPr lang="en-GB" sz="1600" b="0" baseline="0" dirty="0" smtClean="0"/>
                        <a:t>HR talks to and places an ad to an External Job Agency about the vacancy</a:t>
                      </a:r>
                      <a:r>
                        <a:rPr lang="en-GB" sz="1600" b="1" baseline="0" dirty="0" smtClean="0"/>
                        <a:t> (1-way)</a:t>
                      </a:r>
                      <a:endParaRPr lang="en-GB" sz="1600" b="0" baseline="0" dirty="0" smtClean="0"/>
                    </a:p>
                    <a:p>
                      <a:pPr marL="342900" lvl="0" indent="-342900">
                        <a:buFont typeface="+mj-lt"/>
                        <a:buAutoNum type="arabicPeriod"/>
                      </a:pPr>
                      <a:r>
                        <a:rPr lang="en-GB" sz="1600" b="0" baseline="0" dirty="0" smtClean="0"/>
                        <a:t>HR asks Finance to pay for the Ad with confirmation </a:t>
                      </a:r>
                      <a:r>
                        <a:rPr lang="en-GB" sz="1600" b="1" baseline="0" dirty="0" smtClean="0"/>
                        <a:t>(2-way)</a:t>
                      </a:r>
                      <a:endParaRPr lang="en-GB" sz="1600" b="0" baseline="0" dirty="0" smtClean="0"/>
                    </a:p>
                    <a:p>
                      <a:pPr marL="342900" lvl="0" indent="-342900">
                        <a:buFont typeface="+mj-lt"/>
                        <a:buAutoNum type="arabicPeriod"/>
                      </a:pPr>
                      <a:r>
                        <a:rPr lang="en-GB" sz="1600" b="0" baseline="0" dirty="0" smtClean="0"/>
                        <a:t>Finance Pay for the Ad</a:t>
                      </a:r>
                      <a:r>
                        <a:rPr lang="en-GB" sz="1600" b="1" baseline="0" dirty="0" smtClean="0"/>
                        <a:t> (1-way)</a:t>
                      </a:r>
                      <a:endParaRPr lang="en-GB" sz="1600" b="0" baseline="0" dirty="0" smtClean="0"/>
                    </a:p>
                    <a:p>
                      <a:pPr marL="342900" lvl="0" indent="-342900">
                        <a:buFont typeface="+mj-lt"/>
                        <a:buAutoNum type="arabicPeriod"/>
                      </a:pPr>
                      <a:r>
                        <a:rPr lang="en-GB" sz="1600" b="0" baseline="0" dirty="0" smtClean="0"/>
                        <a:t>Agency send a prospective employee to HR for the interview. HR sends back work on the successful recruitment</a:t>
                      </a:r>
                      <a:r>
                        <a:rPr lang="en-GB" sz="1600" b="1" baseline="0" dirty="0" smtClean="0"/>
                        <a:t> (2-way)</a:t>
                      </a:r>
                      <a:endParaRPr lang="en-GB" sz="1600" b="0" baseline="0" dirty="0" smtClean="0"/>
                    </a:p>
                    <a:p>
                      <a:pPr marL="342900" lvl="0" indent="-342900">
                        <a:buFont typeface="+mj-lt"/>
                        <a:buAutoNum type="arabicPeriod"/>
                      </a:pPr>
                      <a:r>
                        <a:rPr lang="en-GB" sz="1600" b="0" baseline="0" dirty="0" smtClean="0"/>
                        <a:t>HR sends the new employee for Training</a:t>
                      </a:r>
                      <a:r>
                        <a:rPr lang="en-GB" sz="1600" b="1" baseline="0" dirty="0" smtClean="0"/>
                        <a:t> (1-way)</a:t>
                      </a:r>
                      <a:endParaRPr lang="en-GB" sz="1600" b="0" baseline="0" dirty="0" smtClean="0"/>
                    </a:p>
                    <a:p>
                      <a:pPr marL="342900" lvl="0" indent="-342900">
                        <a:buFont typeface="+mj-lt"/>
                        <a:buAutoNum type="arabicPeriod"/>
                      </a:pPr>
                      <a:r>
                        <a:rPr lang="en-GB" sz="1600" b="0" baseline="0" dirty="0" smtClean="0"/>
                        <a:t>Training communicate with Warehousing on needs</a:t>
                      </a:r>
                      <a:r>
                        <a:rPr lang="en-GB" sz="1600" b="1" baseline="0" dirty="0" smtClean="0"/>
                        <a:t> (2-way)</a:t>
                      </a:r>
                      <a:endParaRPr lang="en-GB" sz="1600" b="0" baseline="0" dirty="0" smtClean="0"/>
                    </a:p>
                    <a:p>
                      <a:pPr marL="342900" lvl="0" indent="-342900">
                        <a:buFont typeface="+mj-lt"/>
                        <a:buAutoNum type="arabicPeriod"/>
                      </a:pPr>
                      <a:r>
                        <a:rPr lang="en-GB" sz="1600" b="0" baseline="0" dirty="0" smtClean="0"/>
                        <a:t>Finance tell Admin to organise for new employee sundries and salary (work gear, badge etc.)</a:t>
                      </a:r>
                      <a:r>
                        <a:rPr lang="en-GB" sz="1600" b="1" baseline="0" dirty="0" smtClean="0"/>
                        <a:t> (1-way)</a:t>
                      </a:r>
                      <a:endParaRPr lang="en-GB" sz="1600" b="0" baseline="0" dirty="0" smtClean="0"/>
                    </a:p>
                    <a:p>
                      <a:pPr marL="342900" lvl="0" indent="-342900">
                        <a:buFont typeface="+mj-lt"/>
                        <a:buAutoNum type="arabicPeriod"/>
                      </a:pPr>
                      <a:r>
                        <a:rPr lang="en-GB" sz="1600" b="0" baseline="0" dirty="0" smtClean="0"/>
                        <a:t>Training send employee to Warehousing when training is complete</a:t>
                      </a:r>
                      <a:r>
                        <a:rPr lang="en-GB" sz="1600" b="1" baseline="0" dirty="0" smtClean="0"/>
                        <a:t> (1-way)</a:t>
                      </a:r>
                      <a:endParaRPr lang="en-GB" sz="1600" b="0" baseline="0" dirty="0" smtClean="0"/>
                    </a:p>
                    <a:p>
                      <a:pPr marL="342900" lvl="0" indent="-342900">
                        <a:buFont typeface="+mj-lt"/>
                        <a:buAutoNum type="arabicPeriod"/>
                      </a:pPr>
                      <a:r>
                        <a:rPr lang="en-GB" sz="1600" b="0" baseline="0" dirty="0" smtClean="0"/>
                        <a:t>HR checks within a month with Warehousing if the employee has passed their probation period</a:t>
                      </a:r>
                      <a:r>
                        <a:rPr lang="en-GB" sz="1600" b="1" baseline="0" dirty="0" smtClean="0"/>
                        <a:t> (2-way)</a:t>
                      </a:r>
                      <a:endParaRPr lang="en-IE" sz="1600" b="0" dirty="0"/>
                    </a:p>
                  </a:txBody>
                  <a:tcPr>
                    <a:noFill/>
                  </a:tcPr>
                </a:tc>
              </a:tr>
            </a:tbl>
          </a:graphicData>
        </a:graphic>
      </p:graphicFrame>
      <p:sp>
        <p:nvSpPr>
          <p:cNvPr id="5" name="Action Button: Forward or Next 4">
            <a:hlinkClick r:id="" action="ppaction://hlinkshowjump?jump=nextslide" highlightClick="1"/>
          </p:cNvPr>
          <p:cNvSpPr/>
          <p:nvPr/>
        </p:nvSpPr>
        <p:spPr>
          <a:xfrm>
            <a:off x="8172400" y="6276208"/>
            <a:ext cx="576064" cy="32114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23850" y="1700808"/>
            <a:ext cx="8424614" cy="369332"/>
          </a:xfrm>
          <a:prstGeom prst="rect">
            <a:avLst/>
          </a:prstGeom>
        </p:spPr>
        <p:txBody>
          <a:bodyPr wrap="square">
            <a:spAutoFit/>
          </a:bodyPr>
          <a:lstStyle/>
          <a:p>
            <a:r>
              <a:rPr lang="en-GB" dirty="0" smtClean="0"/>
              <a:t>Warehousing need more staff to work night shifts in the Supermarket</a:t>
            </a:r>
            <a:endParaRPr lang="en-IE" dirty="0"/>
          </a:p>
        </p:txBody>
      </p:sp>
      <p:sp>
        <p:nvSpPr>
          <p:cNvPr id="30" name="Action Button: Back or Previous 29">
            <a:hlinkClick r:id="" action="ppaction://hlinkshowjump?jump=previousslide" highlightClick="1"/>
          </p:cNvPr>
          <p:cNvSpPr/>
          <p:nvPr/>
        </p:nvSpPr>
        <p:spPr>
          <a:xfrm>
            <a:off x="7092280" y="6276208"/>
            <a:ext cx="432048" cy="321144"/>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55867510"/>
      </p:ext>
    </p:extLst>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79512" y="44624"/>
            <a:ext cx="7205053" cy="625434"/>
          </a:xfrm>
        </p:spPr>
        <p:txBody>
          <a:bodyPr>
            <a:noAutofit/>
          </a:bodyPr>
          <a:lstStyle/>
          <a:p>
            <a:r>
              <a:rPr lang="en-GB" sz="2600" dirty="0" smtClean="0"/>
              <a:t>1 – DFD Walkthrough Guide – Initial Information</a:t>
            </a:r>
            <a:endParaRPr lang="en-GB" sz="2600" b="1" dirty="0" smtClean="0"/>
          </a:p>
        </p:txBody>
      </p:sp>
      <p:sp>
        <p:nvSpPr>
          <p:cNvPr id="40" name="Rectangle 3"/>
          <p:cNvSpPr>
            <a:spLocks noChangeArrowheads="1"/>
          </p:cNvSpPr>
          <p:nvPr/>
        </p:nvSpPr>
        <p:spPr bwMode="auto">
          <a:xfrm>
            <a:off x="323850" y="1196974"/>
            <a:ext cx="8496300" cy="359817"/>
          </a:xfrm>
          <a:prstGeom prst="rect">
            <a:avLst/>
          </a:prstGeom>
          <a:gradFill rotWithShape="0">
            <a:gsLst>
              <a:gs pos="0">
                <a:srgbClr val="FFFFFF"/>
              </a:gs>
              <a:gs pos="100000">
                <a:srgbClr val="E5B8B7"/>
              </a:gs>
            </a:gsLst>
            <a:lin ang="5400000" scaled="1"/>
          </a:gradFill>
          <a:ln w="12700">
            <a:solidFill>
              <a:srgbClr val="D99594"/>
            </a:solidFill>
            <a:miter lim="800000"/>
            <a:headEnd/>
            <a:tailEnd/>
          </a:ln>
          <a:effectLst>
            <a:outerShdw dist="28398" dir="3806097" algn="ctr" rotWithShape="0">
              <a:srgbClr val="622423">
                <a:alpha val="50000"/>
              </a:srgbClr>
            </a:outerShdw>
          </a:effectLst>
        </p:spPr>
        <p:txBody>
          <a:bodyPr/>
          <a:lstStyle/>
          <a:p>
            <a:r>
              <a:rPr lang="en-US" sz="2000" b="1" dirty="0">
                <a:latin typeface="Calibri" pitchFamily="34" charset="0"/>
                <a:ea typeface="Calibri" pitchFamily="34" charset="0"/>
                <a:cs typeface="Calibri" pitchFamily="34" charset="0"/>
              </a:rPr>
              <a:t>Task </a:t>
            </a:r>
            <a:r>
              <a:rPr lang="en-US" sz="2000" b="1" dirty="0" smtClean="0">
                <a:latin typeface="Calibri" pitchFamily="34" charset="0"/>
                <a:ea typeface="Calibri" pitchFamily="34" charset="0"/>
                <a:cs typeface="Calibri" pitchFamily="34" charset="0"/>
              </a:rPr>
              <a:t>2:</a:t>
            </a:r>
            <a:r>
              <a:rPr lang="en-US" sz="2000" dirty="0" smtClean="0">
                <a:latin typeface="Calibri" pitchFamily="34" charset="0"/>
                <a:ea typeface="Calibri" pitchFamily="34" charset="0"/>
                <a:cs typeface="Calibri" pitchFamily="34" charset="0"/>
              </a:rPr>
              <a:t> Alternative Scenarios - </a:t>
            </a:r>
            <a:r>
              <a:rPr lang="en-GB" sz="2000" dirty="0" smtClean="0">
                <a:latin typeface="Calibri" pitchFamily="34" charset="0"/>
              </a:rPr>
              <a:t>How </a:t>
            </a:r>
            <a:r>
              <a:rPr lang="en-GB" sz="2000" dirty="0">
                <a:latin typeface="Calibri" pitchFamily="34" charset="0"/>
              </a:rPr>
              <a:t>to Make a </a:t>
            </a:r>
            <a:r>
              <a:rPr lang="en-GB" sz="2000" b="1" dirty="0">
                <a:latin typeface="Calibri" pitchFamily="34" charset="0"/>
              </a:rPr>
              <a:t>DFD Diagram</a:t>
            </a:r>
            <a:endParaRPr lang="en-ZA" sz="2000" b="1" dirty="0">
              <a:latin typeface="Calibri" pitchFamily="34" charset="0"/>
              <a:ea typeface="Calibri" pitchFamily="34" charset="0"/>
              <a:cs typeface="Calibri" pitchFamily="34" charset="0"/>
            </a:endParaRPr>
          </a:p>
        </p:txBody>
      </p:sp>
      <p:graphicFrame>
        <p:nvGraphicFramePr>
          <p:cNvPr id="50" name="Table 49"/>
          <p:cNvGraphicFramePr>
            <a:graphicFrameLocks noGrp="1"/>
          </p:cNvGraphicFramePr>
          <p:nvPr>
            <p:extLst>
              <p:ext uri="{D42A27DB-BD31-4B8C-83A1-F6EECF244321}">
                <p14:modId xmlns:p14="http://schemas.microsoft.com/office/powerpoint/2010/main" val="907950642"/>
              </p:ext>
            </p:extLst>
          </p:nvPr>
        </p:nvGraphicFramePr>
        <p:xfrm>
          <a:off x="395536" y="2116792"/>
          <a:ext cx="8352928" cy="3657600"/>
        </p:xfrm>
        <a:graphic>
          <a:graphicData uri="http://schemas.openxmlformats.org/drawingml/2006/table">
            <a:tbl>
              <a:tblPr firstRow="1" bandRow="1">
                <a:tableStyleId>{2D5ABB26-0587-4C30-8999-92F81FD0307C}</a:tableStyleId>
              </a:tblPr>
              <a:tblGrid>
                <a:gridCol w="8352928"/>
              </a:tblGrid>
              <a:tr h="1080120">
                <a:tc>
                  <a:txBody>
                    <a:bodyPr/>
                    <a:lstStyle/>
                    <a:p>
                      <a:pPr marL="342900" lvl="0" indent="-342900">
                        <a:buFont typeface="+mj-lt"/>
                        <a:buAutoNum type="arabicPeriod"/>
                      </a:pPr>
                      <a:r>
                        <a:rPr lang="en-IE" sz="1800" b="0" dirty="0" smtClean="0"/>
                        <a:t>Management</a:t>
                      </a:r>
                      <a:r>
                        <a:rPr lang="en-IE" sz="1800" b="0" baseline="0" dirty="0" smtClean="0"/>
                        <a:t> talk to Finance about the decision to merge Publ</a:t>
                      </a:r>
                      <a:r>
                        <a:rPr lang="en-IE" sz="1800" b="0" dirty="0" smtClean="0"/>
                        <a:t>icity and Marketing departments</a:t>
                      </a:r>
                      <a:r>
                        <a:rPr lang="en-GB" sz="1800" b="0" baseline="0" dirty="0" smtClean="0"/>
                        <a:t> </a:t>
                      </a:r>
                      <a:r>
                        <a:rPr lang="en-GB" sz="1800" b="1" baseline="0" dirty="0" smtClean="0"/>
                        <a:t>(2-way)</a:t>
                      </a:r>
                      <a:endParaRPr lang="en-IE" sz="1800" b="0" dirty="0" smtClean="0"/>
                    </a:p>
                    <a:p>
                      <a:pPr marL="342900" lvl="0" indent="-342900">
                        <a:buFont typeface="+mj-lt"/>
                        <a:buAutoNum type="arabicPeriod"/>
                      </a:pPr>
                      <a:r>
                        <a:rPr lang="en-IE" sz="1800" b="0" dirty="0" smtClean="0"/>
                        <a:t>Finance</a:t>
                      </a:r>
                      <a:r>
                        <a:rPr lang="en-IE" sz="1800" b="0" baseline="0" dirty="0" smtClean="0"/>
                        <a:t> organise with HR new contracts</a:t>
                      </a:r>
                      <a:r>
                        <a:rPr lang="en-GB" sz="1800" b="0" baseline="0" dirty="0" smtClean="0"/>
                        <a:t> </a:t>
                      </a:r>
                      <a:r>
                        <a:rPr lang="en-GB" sz="1800" b="1" baseline="0" dirty="0" smtClean="0"/>
                        <a:t>(1-way)</a:t>
                      </a:r>
                      <a:endParaRPr lang="en-IE" sz="1800" b="0" baseline="0" dirty="0" smtClean="0"/>
                    </a:p>
                    <a:p>
                      <a:pPr marL="342900" lvl="0" indent="-342900">
                        <a:buFont typeface="+mj-lt"/>
                        <a:buAutoNum type="arabicPeriod"/>
                      </a:pPr>
                      <a:r>
                        <a:rPr lang="en-IE" sz="1800" b="0" baseline="0" dirty="0" smtClean="0"/>
                        <a:t>HR talks to Publicity department and Marketing about redundancies</a:t>
                      </a:r>
                      <a:r>
                        <a:rPr lang="en-GB" sz="1800" b="0" baseline="0" dirty="0" smtClean="0"/>
                        <a:t> </a:t>
                      </a:r>
                      <a:r>
                        <a:rPr lang="en-GB" sz="1800" b="1" baseline="0" dirty="0" smtClean="0"/>
                        <a:t>(2-way)</a:t>
                      </a:r>
                      <a:endParaRPr lang="en-IE" sz="1800" b="0" baseline="0" dirty="0" smtClean="0"/>
                    </a:p>
                    <a:p>
                      <a:pPr marL="342900" lvl="0" indent="-342900">
                        <a:buFont typeface="+mj-lt"/>
                        <a:buAutoNum type="arabicPeriod"/>
                      </a:pPr>
                      <a:r>
                        <a:rPr lang="en-IE" sz="1800" b="0" baseline="0" dirty="0" smtClean="0"/>
                        <a:t>Publicity department and Marketing talk to the Union about terms</a:t>
                      </a:r>
                      <a:r>
                        <a:rPr lang="en-GB" sz="1800" b="0" baseline="0" dirty="0" smtClean="0"/>
                        <a:t> </a:t>
                      </a:r>
                      <a:r>
                        <a:rPr lang="en-GB" sz="1800" b="1" baseline="0" dirty="0" smtClean="0"/>
                        <a:t>(2-way)</a:t>
                      </a:r>
                      <a:endParaRPr lang="en-IE" sz="1800" b="0" baseline="0" dirty="0" smtClean="0"/>
                    </a:p>
                    <a:p>
                      <a:pPr marL="342900" lvl="0" indent="-342900">
                        <a:buFont typeface="+mj-lt"/>
                        <a:buAutoNum type="arabicPeriod"/>
                      </a:pPr>
                      <a:r>
                        <a:rPr lang="en-IE" sz="1800" b="0" baseline="0" dirty="0" smtClean="0"/>
                        <a:t>Admin organise with Maintenance on the move</a:t>
                      </a:r>
                      <a:r>
                        <a:rPr lang="en-GB" sz="1800" b="0" baseline="0" dirty="0" smtClean="0"/>
                        <a:t> </a:t>
                      </a:r>
                      <a:r>
                        <a:rPr lang="en-GB" sz="1800" b="1" baseline="0" dirty="0" smtClean="0"/>
                        <a:t>(1-way)</a:t>
                      </a:r>
                      <a:endParaRPr lang="en-IE" sz="1800" b="0" baseline="0" dirty="0" smtClean="0"/>
                    </a:p>
                    <a:p>
                      <a:pPr marL="342900" lvl="0" indent="-342900">
                        <a:buFont typeface="+mj-lt"/>
                        <a:buAutoNum type="arabicPeriod"/>
                      </a:pPr>
                      <a:r>
                        <a:rPr lang="en-IE" sz="1800" b="0" dirty="0" smtClean="0"/>
                        <a:t>Maintenance</a:t>
                      </a:r>
                      <a:r>
                        <a:rPr lang="en-IE" sz="1800" b="0" baseline="0" dirty="0" smtClean="0"/>
                        <a:t> merge the two departments</a:t>
                      </a:r>
                      <a:r>
                        <a:rPr lang="en-GB" sz="1800" b="0" baseline="0" dirty="0" smtClean="0"/>
                        <a:t> </a:t>
                      </a:r>
                      <a:r>
                        <a:rPr lang="en-GB" sz="1800" b="1" baseline="0" dirty="0" smtClean="0"/>
                        <a:t>(1-way)</a:t>
                      </a:r>
                      <a:endParaRPr lang="en-IE" sz="1800" b="0" baseline="0" dirty="0" smtClean="0"/>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IE" sz="1800" b="0" baseline="0" dirty="0" smtClean="0"/>
                        <a:t>Admin organise with IT support the new network construction</a:t>
                      </a:r>
                      <a:r>
                        <a:rPr lang="en-GB" sz="1800" b="0" baseline="0" dirty="0" smtClean="0"/>
                        <a:t> </a:t>
                      </a:r>
                      <a:r>
                        <a:rPr lang="en-GB" sz="1800" b="1" baseline="0" dirty="0" smtClean="0"/>
                        <a:t>(1-way)</a:t>
                      </a:r>
                      <a:endParaRPr lang="en-IE" sz="1800" b="0" baseline="0" dirty="0" smtClean="0"/>
                    </a:p>
                    <a:p>
                      <a:pPr marL="342900" lvl="0" indent="-342900">
                        <a:buFont typeface="+mj-lt"/>
                        <a:buAutoNum type="arabicPeriod"/>
                      </a:pPr>
                      <a:r>
                        <a:rPr lang="en-IE" sz="1800" b="0" dirty="0" smtClean="0"/>
                        <a:t>Admin and Finance organise new terms and</a:t>
                      </a:r>
                      <a:r>
                        <a:rPr lang="en-IE" sz="1800" b="0" baseline="0" dirty="0" smtClean="0"/>
                        <a:t> pay conditions</a:t>
                      </a:r>
                      <a:r>
                        <a:rPr lang="en-GB" sz="1800" b="0" baseline="0" dirty="0" smtClean="0"/>
                        <a:t> </a:t>
                      </a:r>
                      <a:r>
                        <a:rPr lang="en-GB" sz="1800" b="1" baseline="0" dirty="0" smtClean="0"/>
                        <a:t>(2-way)</a:t>
                      </a:r>
                      <a:endParaRPr lang="en-IE" sz="1800" b="0" baseline="0" dirty="0" smtClean="0"/>
                    </a:p>
                    <a:p>
                      <a:pPr marL="342900" lvl="0" indent="-342900">
                        <a:buFont typeface="+mj-lt"/>
                        <a:buAutoNum type="arabicPeriod"/>
                      </a:pPr>
                      <a:r>
                        <a:rPr lang="en-IE" sz="1800" b="0" baseline="0" dirty="0" smtClean="0"/>
                        <a:t>Admin organise Training for the new department</a:t>
                      </a:r>
                      <a:r>
                        <a:rPr lang="en-GB" sz="1800" b="0" baseline="0" dirty="0" smtClean="0"/>
                        <a:t> </a:t>
                      </a:r>
                      <a:r>
                        <a:rPr lang="en-GB" sz="1800" b="1" baseline="0" dirty="0" smtClean="0"/>
                        <a:t>(2-way)</a:t>
                      </a:r>
                      <a:endParaRPr lang="en-IE" sz="1800" b="0" baseline="0" dirty="0" smtClean="0"/>
                    </a:p>
                    <a:p>
                      <a:pPr marL="342900" lvl="0" indent="-342900">
                        <a:buFont typeface="+mj-lt"/>
                        <a:buAutoNum type="arabicPeriod"/>
                      </a:pPr>
                      <a:r>
                        <a:rPr lang="en-IE" sz="1800" b="0" baseline="0" dirty="0" smtClean="0"/>
                        <a:t>Confirmation of training is passed on through HR</a:t>
                      </a:r>
                      <a:r>
                        <a:rPr lang="en-GB" sz="1800" b="0" baseline="0" dirty="0" smtClean="0"/>
                        <a:t> </a:t>
                      </a:r>
                      <a:r>
                        <a:rPr lang="en-GB" sz="1800" b="1" baseline="0" dirty="0" smtClean="0"/>
                        <a:t>(1-way)</a:t>
                      </a:r>
                      <a:endParaRPr lang="en-IE" sz="1800" b="0" dirty="0"/>
                    </a:p>
                  </a:txBody>
                  <a:tcPr>
                    <a:noFill/>
                  </a:tcPr>
                </a:tc>
              </a:tr>
            </a:tbl>
          </a:graphicData>
        </a:graphic>
      </p:graphicFrame>
      <p:sp>
        <p:nvSpPr>
          <p:cNvPr id="5" name="Action Button: Forward or Next 4">
            <a:hlinkClick r:id="" action="ppaction://hlinkshowjump?jump=nextslide" highlightClick="1"/>
          </p:cNvPr>
          <p:cNvSpPr/>
          <p:nvPr/>
        </p:nvSpPr>
        <p:spPr>
          <a:xfrm>
            <a:off x="8172400" y="6276208"/>
            <a:ext cx="576064" cy="32114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23850" y="1700808"/>
            <a:ext cx="8424614" cy="369332"/>
          </a:xfrm>
          <a:prstGeom prst="rect">
            <a:avLst/>
          </a:prstGeom>
        </p:spPr>
        <p:txBody>
          <a:bodyPr wrap="square">
            <a:spAutoFit/>
          </a:bodyPr>
          <a:lstStyle/>
          <a:p>
            <a:r>
              <a:rPr lang="en-GB" dirty="0" smtClean="0"/>
              <a:t>Marketing and Publicity are merging departments within a downsizing retail store.</a:t>
            </a:r>
            <a:endParaRPr lang="en-IE" dirty="0"/>
          </a:p>
        </p:txBody>
      </p:sp>
      <p:sp>
        <p:nvSpPr>
          <p:cNvPr id="30" name="Action Button: Back or Previous 29">
            <a:hlinkClick r:id="" action="ppaction://hlinkshowjump?jump=previousslide" highlightClick="1"/>
          </p:cNvPr>
          <p:cNvSpPr/>
          <p:nvPr/>
        </p:nvSpPr>
        <p:spPr>
          <a:xfrm>
            <a:off x="7092280" y="6276208"/>
            <a:ext cx="432048" cy="321144"/>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13225952"/>
      </p:ext>
    </p:extLst>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79512" y="44624"/>
            <a:ext cx="7205053" cy="625434"/>
          </a:xfrm>
        </p:spPr>
        <p:txBody>
          <a:bodyPr>
            <a:noAutofit/>
          </a:bodyPr>
          <a:lstStyle/>
          <a:p>
            <a:r>
              <a:rPr lang="en-GB" sz="2600" dirty="0" smtClean="0"/>
              <a:t>1 – DFD Walkthrough Guide – Initial Information</a:t>
            </a:r>
            <a:endParaRPr lang="en-GB" sz="2600" b="1" dirty="0" smtClean="0"/>
          </a:p>
        </p:txBody>
      </p:sp>
      <p:sp>
        <p:nvSpPr>
          <p:cNvPr id="40" name="Rectangle 3"/>
          <p:cNvSpPr>
            <a:spLocks noChangeArrowheads="1"/>
          </p:cNvSpPr>
          <p:nvPr/>
        </p:nvSpPr>
        <p:spPr bwMode="auto">
          <a:xfrm>
            <a:off x="323850" y="1196974"/>
            <a:ext cx="8496300" cy="359817"/>
          </a:xfrm>
          <a:prstGeom prst="rect">
            <a:avLst/>
          </a:prstGeom>
          <a:gradFill rotWithShape="0">
            <a:gsLst>
              <a:gs pos="0">
                <a:srgbClr val="FFFFFF"/>
              </a:gs>
              <a:gs pos="100000">
                <a:srgbClr val="E5B8B7"/>
              </a:gs>
            </a:gsLst>
            <a:lin ang="5400000" scaled="1"/>
          </a:gradFill>
          <a:ln w="12700">
            <a:solidFill>
              <a:srgbClr val="D99594"/>
            </a:solidFill>
            <a:miter lim="800000"/>
            <a:headEnd/>
            <a:tailEnd/>
          </a:ln>
          <a:effectLst>
            <a:outerShdw dist="28398" dir="3806097" algn="ctr" rotWithShape="0">
              <a:srgbClr val="622423">
                <a:alpha val="50000"/>
              </a:srgbClr>
            </a:outerShdw>
          </a:effectLst>
        </p:spPr>
        <p:txBody>
          <a:bodyPr/>
          <a:lstStyle/>
          <a:p>
            <a:r>
              <a:rPr lang="en-US" sz="2000" b="1" dirty="0">
                <a:latin typeface="Calibri" pitchFamily="34" charset="0"/>
                <a:ea typeface="Calibri" pitchFamily="34" charset="0"/>
                <a:cs typeface="Calibri" pitchFamily="34" charset="0"/>
              </a:rPr>
              <a:t>Task </a:t>
            </a:r>
            <a:r>
              <a:rPr lang="en-US" sz="2000" b="1" dirty="0" smtClean="0">
                <a:latin typeface="Calibri" pitchFamily="34" charset="0"/>
                <a:ea typeface="Calibri" pitchFamily="34" charset="0"/>
                <a:cs typeface="Calibri" pitchFamily="34" charset="0"/>
              </a:rPr>
              <a:t>2:</a:t>
            </a:r>
            <a:r>
              <a:rPr lang="en-US" sz="2000" dirty="0" smtClean="0">
                <a:latin typeface="Calibri" pitchFamily="34" charset="0"/>
                <a:ea typeface="Calibri" pitchFamily="34" charset="0"/>
                <a:cs typeface="Calibri" pitchFamily="34" charset="0"/>
              </a:rPr>
              <a:t> Alternative Scenarios - </a:t>
            </a:r>
            <a:r>
              <a:rPr lang="en-GB" sz="2000" dirty="0" smtClean="0">
                <a:latin typeface="Calibri" pitchFamily="34" charset="0"/>
              </a:rPr>
              <a:t>How </a:t>
            </a:r>
            <a:r>
              <a:rPr lang="en-GB" sz="2000" dirty="0">
                <a:latin typeface="Calibri" pitchFamily="34" charset="0"/>
              </a:rPr>
              <a:t>to Make a </a:t>
            </a:r>
            <a:r>
              <a:rPr lang="en-GB" sz="2000" b="1" dirty="0">
                <a:latin typeface="Calibri" pitchFamily="34" charset="0"/>
              </a:rPr>
              <a:t>DFD Diagram</a:t>
            </a:r>
            <a:endParaRPr lang="en-ZA" sz="2000" b="1" dirty="0">
              <a:latin typeface="Calibri" pitchFamily="34" charset="0"/>
              <a:ea typeface="Calibri" pitchFamily="34" charset="0"/>
              <a:cs typeface="Calibri" pitchFamily="34" charset="0"/>
            </a:endParaRPr>
          </a:p>
        </p:txBody>
      </p:sp>
      <p:graphicFrame>
        <p:nvGraphicFramePr>
          <p:cNvPr id="50" name="Table 49"/>
          <p:cNvGraphicFramePr>
            <a:graphicFrameLocks noGrp="1"/>
          </p:cNvGraphicFramePr>
          <p:nvPr>
            <p:extLst>
              <p:ext uri="{D42A27DB-BD31-4B8C-83A1-F6EECF244321}">
                <p14:modId xmlns:p14="http://schemas.microsoft.com/office/powerpoint/2010/main" val="3239999727"/>
              </p:ext>
            </p:extLst>
          </p:nvPr>
        </p:nvGraphicFramePr>
        <p:xfrm>
          <a:off x="395536" y="2116792"/>
          <a:ext cx="8352928" cy="4480560"/>
        </p:xfrm>
        <a:graphic>
          <a:graphicData uri="http://schemas.openxmlformats.org/drawingml/2006/table">
            <a:tbl>
              <a:tblPr firstRow="1" bandRow="1">
                <a:tableStyleId>{2D5ABB26-0587-4C30-8999-92F81FD0307C}</a:tableStyleId>
              </a:tblPr>
              <a:tblGrid>
                <a:gridCol w="8352928"/>
              </a:tblGrid>
              <a:tr h="1080120">
                <a:tc>
                  <a:txBody>
                    <a:bodyPr/>
                    <a:lstStyle/>
                    <a:p>
                      <a:pPr marL="342900" lvl="0" indent="-342900">
                        <a:buFont typeface="+mj-lt"/>
                        <a:buAutoNum type="arabicPeriod"/>
                      </a:pPr>
                      <a:r>
                        <a:rPr lang="en-GB" sz="1800" b="0" dirty="0" smtClean="0"/>
                        <a:t>Parents</a:t>
                      </a:r>
                      <a:r>
                        <a:rPr lang="en-GB" sz="1800" b="0" baseline="0" dirty="0" smtClean="0"/>
                        <a:t> discuss with the Senior Management on the students acceptance </a:t>
                      </a:r>
                      <a:r>
                        <a:rPr lang="en-GB" sz="1800" b="1" baseline="0" dirty="0" smtClean="0"/>
                        <a:t>(2 way)</a:t>
                      </a:r>
                      <a:endParaRPr lang="en-GB" sz="1800" b="0" baseline="0" dirty="0" smtClean="0"/>
                    </a:p>
                    <a:p>
                      <a:pPr marL="342900" lvl="0" indent="-342900">
                        <a:buFont typeface="+mj-lt"/>
                        <a:buAutoNum type="arabicPeriod"/>
                      </a:pPr>
                      <a:r>
                        <a:rPr lang="en-GB" sz="1800" b="0" baseline="0" dirty="0" smtClean="0"/>
                        <a:t>Admin get records of the student from prior school </a:t>
                      </a:r>
                      <a:r>
                        <a:rPr lang="en-GB" sz="1800" b="1" baseline="0" dirty="0" smtClean="0"/>
                        <a:t>(1 way)</a:t>
                      </a:r>
                      <a:endParaRPr lang="en-GB" sz="1800" b="0" baseline="0" dirty="0" smtClean="0"/>
                    </a:p>
                    <a:p>
                      <a:pPr marL="342900" lvl="0" indent="-342900">
                        <a:buFont typeface="+mj-lt"/>
                        <a:buAutoNum type="arabicPeriod"/>
                      </a:pPr>
                      <a:r>
                        <a:rPr lang="en-GB" sz="1800" b="0" baseline="0" dirty="0" smtClean="0"/>
                        <a:t>Admin arrange Network Login and access details with the IT department </a:t>
                      </a:r>
                      <a:r>
                        <a:rPr lang="en-GB" sz="1800" b="1" baseline="0" dirty="0" smtClean="0"/>
                        <a:t>(1 way)</a:t>
                      </a:r>
                      <a:endParaRPr lang="en-GB" sz="1800" b="0" baseline="0" dirty="0" smtClean="0"/>
                    </a:p>
                    <a:p>
                      <a:pPr marL="342900" lvl="0" indent="-342900">
                        <a:buFont typeface="+mj-lt"/>
                        <a:buAutoNum type="arabicPeriod"/>
                      </a:pPr>
                      <a:r>
                        <a:rPr lang="en-GB" sz="1800" b="0" baseline="0" dirty="0" smtClean="0"/>
                        <a:t>Finance gain funding from Local Area Authority for the student </a:t>
                      </a:r>
                      <a:r>
                        <a:rPr lang="en-GB" sz="1800" b="1" baseline="0" dirty="0" smtClean="0"/>
                        <a:t>(1 way)</a:t>
                      </a:r>
                      <a:endParaRPr lang="en-GB" sz="1800" b="0" baseline="0" dirty="0" smtClean="0"/>
                    </a:p>
                    <a:p>
                      <a:pPr marL="342900" lvl="0" indent="-342900">
                        <a:buFont typeface="+mj-lt"/>
                        <a:buAutoNum type="arabicPeriod"/>
                      </a:pPr>
                      <a:r>
                        <a:rPr lang="en-GB" sz="1800" b="0" baseline="0" dirty="0" smtClean="0"/>
                        <a:t>Admin update Sims for student details and classroom lessons with Student Support </a:t>
                      </a:r>
                      <a:r>
                        <a:rPr lang="en-GB" sz="1800" b="1" baseline="0" dirty="0" smtClean="0"/>
                        <a:t>(1 way)</a:t>
                      </a:r>
                      <a:endParaRPr lang="en-GB" sz="1800" b="0" baseline="0" dirty="0" smtClean="0"/>
                    </a:p>
                    <a:p>
                      <a:pPr marL="342900" lvl="0" indent="-342900">
                        <a:buFont typeface="+mj-lt"/>
                        <a:buAutoNum type="arabicPeriod"/>
                      </a:pPr>
                      <a:r>
                        <a:rPr lang="en-GB" sz="1800" b="0" baseline="0" dirty="0" smtClean="0"/>
                        <a:t>Student Support contact SEN department to organise students needs </a:t>
                      </a:r>
                      <a:r>
                        <a:rPr lang="en-GB" sz="1800" b="1" baseline="0" dirty="0" smtClean="0"/>
                        <a:t>(2 way)</a:t>
                      </a:r>
                      <a:endParaRPr lang="en-GB" sz="1800" b="0" baseline="0" dirty="0" smtClean="0"/>
                    </a:p>
                    <a:p>
                      <a:pPr marL="342900" lvl="0" indent="-342900">
                        <a:buFont typeface="+mj-lt"/>
                        <a:buAutoNum type="arabicPeriod"/>
                      </a:pPr>
                      <a:r>
                        <a:rPr lang="en-GB" sz="1800" b="0" baseline="0" dirty="0" smtClean="0"/>
                        <a:t>Senior Management organise Form arrangements with houses </a:t>
                      </a:r>
                      <a:r>
                        <a:rPr lang="en-GB" sz="1800" b="1" baseline="0" dirty="0" smtClean="0"/>
                        <a:t>(1 way)</a:t>
                      </a:r>
                      <a:endParaRPr lang="en-GB" sz="1800" b="0" baseline="0" dirty="0" smtClean="0"/>
                    </a:p>
                    <a:p>
                      <a:pPr marL="342900" lvl="0" indent="-342900">
                        <a:buFont typeface="+mj-lt"/>
                        <a:buAutoNum type="arabicPeriod"/>
                      </a:pPr>
                      <a:r>
                        <a:rPr lang="en-GB" sz="1800" b="0" baseline="0" dirty="0" smtClean="0"/>
                        <a:t>SEN organises with Teachers the students arrangements </a:t>
                      </a:r>
                      <a:r>
                        <a:rPr lang="en-GB" sz="1800" b="1" baseline="0" dirty="0" smtClean="0"/>
                        <a:t>(1 way)</a:t>
                      </a:r>
                      <a:endParaRPr lang="en-GB" sz="1800" b="0" baseline="0" dirty="0" smtClean="0"/>
                    </a:p>
                    <a:p>
                      <a:pPr marL="342900" lvl="0" indent="-342900">
                        <a:buFont typeface="+mj-lt"/>
                        <a:buAutoNum type="arabicPeriod"/>
                      </a:pPr>
                      <a:r>
                        <a:rPr lang="en-GB" sz="1800" b="0" baseline="0" dirty="0" smtClean="0"/>
                        <a:t>Finance organise with Admin on student card, uniform and meal arrangements </a:t>
                      </a:r>
                      <a:r>
                        <a:rPr lang="en-GB" sz="1800" b="1" baseline="0" dirty="0" smtClean="0"/>
                        <a:t>(1 way)</a:t>
                      </a:r>
                      <a:endParaRPr lang="en-GB" sz="1800" b="0" baseline="0" dirty="0" smtClean="0"/>
                    </a:p>
                    <a:p>
                      <a:pPr marL="342900" lvl="0" indent="-342900">
                        <a:buFont typeface="+mj-lt"/>
                        <a:buAutoNum type="arabicPeriod"/>
                      </a:pPr>
                      <a:r>
                        <a:rPr lang="en-GB" sz="1800" b="0" baseline="0" dirty="0" smtClean="0"/>
                        <a:t>Student starts school day with everything in place</a:t>
                      </a:r>
                      <a:endParaRPr lang="en-IE" sz="1800" b="0" dirty="0"/>
                    </a:p>
                  </a:txBody>
                  <a:tcPr>
                    <a:noFill/>
                  </a:tcPr>
                </a:tc>
              </a:tr>
            </a:tbl>
          </a:graphicData>
        </a:graphic>
      </p:graphicFrame>
      <p:sp>
        <p:nvSpPr>
          <p:cNvPr id="5" name="Action Button: Forward or Next 4">
            <a:hlinkClick r:id="" action="ppaction://hlinkshowjump?jump=nextslide" highlightClick="1"/>
          </p:cNvPr>
          <p:cNvSpPr/>
          <p:nvPr/>
        </p:nvSpPr>
        <p:spPr>
          <a:xfrm>
            <a:off x="8172400" y="6276208"/>
            <a:ext cx="576064" cy="32114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23850" y="1700808"/>
            <a:ext cx="8424614" cy="369332"/>
          </a:xfrm>
          <a:prstGeom prst="rect">
            <a:avLst/>
          </a:prstGeom>
        </p:spPr>
        <p:txBody>
          <a:bodyPr wrap="square">
            <a:spAutoFit/>
          </a:bodyPr>
          <a:lstStyle/>
          <a:p>
            <a:r>
              <a:rPr lang="en-GB" dirty="0" smtClean="0"/>
              <a:t>A new student joins the school from another school due to behavioural issues.</a:t>
            </a:r>
            <a:endParaRPr lang="en-IE" dirty="0"/>
          </a:p>
        </p:txBody>
      </p:sp>
      <p:sp>
        <p:nvSpPr>
          <p:cNvPr id="30" name="Action Button: Back or Previous 29">
            <a:hlinkClick r:id="" action="ppaction://hlinkshowjump?jump=previousslide" highlightClick="1"/>
          </p:cNvPr>
          <p:cNvSpPr/>
          <p:nvPr/>
        </p:nvSpPr>
        <p:spPr>
          <a:xfrm>
            <a:off x="7092280" y="6276208"/>
            <a:ext cx="432048" cy="321144"/>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04294236"/>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79512" y="44624"/>
            <a:ext cx="7205053" cy="625434"/>
          </a:xfrm>
        </p:spPr>
        <p:txBody>
          <a:bodyPr>
            <a:noAutofit/>
          </a:bodyPr>
          <a:lstStyle/>
          <a:p>
            <a:r>
              <a:rPr lang="en-GB" sz="2600" dirty="0" smtClean="0"/>
              <a:t>1 – DFD Walkthrough Guide – Initial Information</a:t>
            </a:r>
            <a:endParaRPr lang="en-GB" sz="2600" b="1" dirty="0" smtClean="0"/>
          </a:p>
        </p:txBody>
      </p:sp>
      <p:sp>
        <p:nvSpPr>
          <p:cNvPr id="40" name="Rectangle 3"/>
          <p:cNvSpPr>
            <a:spLocks noChangeArrowheads="1"/>
          </p:cNvSpPr>
          <p:nvPr/>
        </p:nvSpPr>
        <p:spPr bwMode="auto">
          <a:xfrm>
            <a:off x="323850" y="1196974"/>
            <a:ext cx="8496300" cy="359817"/>
          </a:xfrm>
          <a:prstGeom prst="rect">
            <a:avLst/>
          </a:prstGeom>
          <a:gradFill rotWithShape="0">
            <a:gsLst>
              <a:gs pos="0">
                <a:srgbClr val="FFFFFF"/>
              </a:gs>
              <a:gs pos="100000">
                <a:srgbClr val="E5B8B7"/>
              </a:gs>
            </a:gsLst>
            <a:lin ang="5400000" scaled="1"/>
          </a:gradFill>
          <a:ln w="12700">
            <a:solidFill>
              <a:srgbClr val="D99594"/>
            </a:solidFill>
            <a:miter lim="800000"/>
            <a:headEnd/>
            <a:tailEnd/>
          </a:ln>
          <a:effectLst>
            <a:outerShdw dist="28398" dir="3806097" algn="ctr" rotWithShape="0">
              <a:srgbClr val="622423">
                <a:alpha val="50000"/>
              </a:srgbClr>
            </a:outerShdw>
          </a:effectLst>
        </p:spPr>
        <p:txBody>
          <a:bodyPr/>
          <a:lstStyle/>
          <a:p>
            <a:r>
              <a:rPr lang="en-US" sz="2000" b="1" dirty="0" smtClean="0">
                <a:latin typeface="Calibri" pitchFamily="34" charset="0"/>
                <a:ea typeface="Calibri" pitchFamily="34" charset="0"/>
                <a:cs typeface="Calibri" pitchFamily="34" charset="0"/>
              </a:rPr>
              <a:t>Task 1</a:t>
            </a:r>
            <a:r>
              <a:rPr lang="en-US" sz="2000" b="1" dirty="0">
                <a:latin typeface="Calibri" pitchFamily="34" charset="0"/>
                <a:ea typeface="Calibri" pitchFamily="34" charset="0"/>
                <a:cs typeface="Calibri" pitchFamily="34" charset="0"/>
              </a:rPr>
              <a:t>:</a:t>
            </a:r>
            <a:r>
              <a:rPr lang="en-US" sz="2000" dirty="0">
                <a:latin typeface="Calibri" pitchFamily="34" charset="0"/>
                <a:ea typeface="Calibri" pitchFamily="34" charset="0"/>
                <a:cs typeface="Calibri" pitchFamily="34" charset="0"/>
              </a:rPr>
              <a:t> </a:t>
            </a:r>
            <a:r>
              <a:rPr lang="en-GB" sz="2000" dirty="0">
                <a:latin typeface="Calibri" pitchFamily="34" charset="0"/>
              </a:rPr>
              <a:t>How to Make </a:t>
            </a:r>
            <a:r>
              <a:rPr lang="en-GB" sz="2000" dirty="0" smtClean="0">
                <a:latin typeface="Calibri" pitchFamily="34" charset="0"/>
              </a:rPr>
              <a:t>a </a:t>
            </a:r>
            <a:r>
              <a:rPr lang="en-GB" sz="2000" b="1" dirty="0" smtClean="0">
                <a:latin typeface="Calibri" pitchFamily="34" charset="0"/>
              </a:rPr>
              <a:t>DFD Diagram</a:t>
            </a:r>
            <a:endParaRPr lang="en-ZA" sz="2000" b="1" dirty="0">
              <a:latin typeface="Calibri" pitchFamily="34" charset="0"/>
              <a:ea typeface="Calibri" pitchFamily="34" charset="0"/>
              <a:cs typeface="Calibri" pitchFamily="34" charset="0"/>
            </a:endParaRPr>
          </a:p>
        </p:txBody>
      </p:sp>
      <p:sp>
        <p:nvSpPr>
          <p:cNvPr id="34" name="Rectangle 33"/>
          <p:cNvSpPr/>
          <p:nvPr/>
        </p:nvSpPr>
        <p:spPr>
          <a:xfrm>
            <a:off x="323528" y="1628800"/>
            <a:ext cx="6120680" cy="1631216"/>
          </a:xfrm>
          <a:prstGeom prst="rect">
            <a:avLst/>
          </a:prstGeom>
        </p:spPr>
        <p:txBody>
          <a:bodyPr wrap="square">
            <a:spAutoFit/>
          </a:bodyPr>
          <a:lstStyle/>
          <a:p>
            <a:r>
              <a:rPr lang="en-GB" sz="2000" dirty="0" smtClean="0"/>
              <a:t>The first stage of any </a:t>
            </a:r>
            <a:r>
              <a:rPr lang="en-GB" sz="2000" b="1" dirty="0" smtClean="0"/>
              <a:t>DFD</a:t>
            </a:r>
            <a:r>
              <a:rPr lang="en-GB" sz="2000" dirty="0" smtClean="0"/>
              <a:t> is to get the format for the Data Flows and the respective Processes, Data Stores, Sources and Data Flows. We start by drawing the shapes we can use and the formats of them to duplicate throughout the process.</a:t>
            </a:r>
          </a:p>
        </p:txBody>
      </p:sp>
      <p:graphicFrame>
        <p:nvGraphicFramePr>
          <p:cNvPr id="50" name="Table 49"/>
          <p:cNvGraphicFramePr>
            <a:graphicFrameLocks noGrp="1"/>
          </p:cNvGraphicFramePr>
          <p:nvPr>
            <p:extLst>
              <p:ext uri="{D42A27DB-BD31-4B8C-83A1-F6EECF244321}">
                <p14:modId xmlns:p14="http://schemas.microsoft.com/office/powerpoint/2010/main" val="744139714"/>
              </p:ext>
            </p:extLst>
          </p:nvPr>
        </p:nvGraphicFramePr>
        <p:xfrm>
          <a:off x="323528" y="3717032"/>
          <a:ext cx="6120680" cy="2606040"/>
        </p:xfrm>
        <a:graphic>
          <a:graphicData uri="http://schemas.openxmlformats.org/drawingml/2006/table">
            <a:tbl>
              <a:tblPr firstRow="1" bandRow="1">
                <a:tableStyleId>{2D5ABB26-0587-4C30-8999-92F81FD0307C}</a:tableStyleId>
              </a:tblPr>
              <a:tblGrid>
                <a:gridCol w="6120680"/>
              </a:tblGrid>
              <a:tr h="20882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Step 1</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GB" sz="500" kern="1200" dirty="0" smtClean="0">
                        <a:solidFill>
                          <a:schemeClr val="tx1"/>
                        </a:solidFill>
                        <a:latin typeface="Calibri" pitchFamily="34" charset="0"/>
                        <a:ea typeface="+mn-ea"/>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0" lang="en-GB" sz="2000" kern="1200" dirty="0" smtClean="0">
                          <a:solidFill>
                            <a:schemeClr val="tx1"/>
                          </a:solidFill>
                          <a:latin typeface="Calibri" pitchFamily="34" charset="0"/>
                          <a:ea typeface="+mn-ea"/>
                          <a:cs typeface="Calibri" pitchFamily="34" charset="0"/>
                        </a:rPr>
                        <a:t>Go into Publisher and start a </a:t>
                      </a:r>
                      <a:r>
                        <a:rPr kumimoji="0" lang="en-GB" sz="2000" kern="1200" smtClean="0">
                          <a:solidFill>
                            <a:schemeClr val="tx1"/>
                          </a:solidFill>
                          <a:latin typeface="Calibri" pitchFamily="34" charset="0"/>
                          <a:ea typeface="+mn-ea"/>
                          <a:cs typeface="Calibri" pitchFamily="34" charset="0"/>
                        </a:rPr>
                        <a:t>new A3 </a:t>
                      </a:r>
                      <a:r>
                        <a:rPr kumimoji="0" lang="en-GB" sz="2000" kern="1200" dirty="0" smtClean="0">
                          <a:solidFill>
                            <a:schemeClr val="tx1"/>
                          </a:solidFill>
                          <a:latin typeface="Calibri" pitchFamily="34" charset="0"/>
                          <a:ea typeface="+mn-ea"/>
                          <a:cs typeface="Calibri" pitchFamily="34" charset="0"/>
                        </a:rPr>
                        <a:t>Landscape</a:t>
                      </a:r>
                      <a:r>
                        <a:rPr kumimoji="0" lang="en-GB" sz="2000" kern="1200" baseline="0" dirty="0" smtClean="0">
                          <a:solidFill>
                            <a:schemeClr val="tx1"/>
                          </a:solidFill>
                          <a:latin typeface="Calibri" pitchFamily="34" charset="0"/>
                          <a:ea typeface="+mn-ea"/>
                          <a:cs typeface="Calibri" pitchFamily="34" charset="0"/>
                        </a:rPr>
                        <a:t> document. Then Create a </a:t>
                      </a:r>
                      <a:r>
                        <a:rPr kumimoji="0" lang="en-GB" sz="2000" b="1" kern="1200" baseline="0" dirty="0" smtClean="0">
                          <a:solidFill>
                            <a:schemeClr val="tx1"/>
                          </a:solidFill>
                          <a:latin typeface="Calibri" pitchFamily="34" charset="0"/>
                          <a:ea typeface="+mn-ea"/>
                          <a:cs typeface="Calibri" pitchFamily="34" charset="0"/>
                        </a:rPr>
                        <a:t>Text Box </a:t>
                      </a:r>
                      <a:r>
                        <a:rPr kumimoji="0" lang="en-GB" sz="2000" kern="1200" baseline="0" dirty="0" smtClean="0">
                          <a:solidFill>
                            <a:schemeClr val="tx1"/>
                          </a:solidFill>
                          <a:latin typeface="Calibri" pitchFamily="34" charset="0"/>
                          <a:ea typeface="+mn-ea"/>
                          <a:cs typeface="Calibri" pitchFamily="34" charset="0"/>
                        </a:rPr>
                        <a:t>and put a Border on it.</a:t>
                      </a:r>
                    </a:p>
                    <a:p>
                      <a:pPr marL="0" marR="0" indent="0" algn="l" defTabSz="914400" rtl="0" eaLnBrk="1" fontAlgn="auto" latinLnBrk="0" hangingPunct="1">
                        <a:lnSpc>
                          <a:spcPct val="100000"/>
                        </a:lnSpc>
                        <a:spcBef>
                          <a:spcPts val="0"/>
                        </a:spcBef>
                        <a:spcAft>
                          <a:spcPts val="0"/>
                        </a:spcAft>
                        <a:buClrTx/>
                        <a:buSzTx/>
                        <a:buFontTx/>
                        <a:buNone/>
                        <a:tabLst/>
                        <a:defRPr/>
                      </a:pPr>
                      <a:r>
                        <a:rPr kumimoji="0" lang="en-GB" sz="2000" kern="1200" baseline="0" dirty="0" smtClean="0">
                          <a:solidFill>
                            <a:schemeClr val="tx1"/>
                          </a:solidFill>
                          <a:latin typeface="Calibri" pitchFamily="34" charset="0"/>
                          <a:ea typeface="+mn-ea"/>
                          <a:cs typeface="Calibri" pitchFamily="34" charset="0"/>
                        </a:rPr>
                        <a:t>Then right click on it and select </a:t>
                      </a:r>
                      <a:r>
                        <a:rPr kumimoji="0" lang="en-GB" sz="2000" b="1" kern="1200" baseline="0" dirty="0" smtClean="0">
                          <a:solidFill>
                            <a:schemeClr val="tx1"/>
                          </a:solidFill>
                          <a:latin typeface="Calibri" pitchFamily="34" charset="0"/>
                          <a:ea typeface="+mn-ea"/>
                          <a:cs typeface="Calibri" pitchFamily="34" charset="0"/>
                        </a:rPr>
                        <a:t>Format Shape</a:t>
                      </a:r>
                      <a:r>
                        <a:rPr kumimoji="0" lang="en-GB" sz="2000" kern="1200" baseline="0" dirty="0" smtClean="0">
                          <a:solidFill>
                            <a:schemeClr val="tx1"/>
                          </a:solidFill>
                          <a:latin typeface="Calibri" pitchFamily="34" charset="0"/>
                          <a:ea typeface="+mn-ea"/>
                          <a:cs typeface="Calibri" pitchFamily="34" charset="0"/>
                        </a:rPr>
                        <a:t>. Click on Alignment to Middle and </a:t>
                      </a:r>
                      <a:r>
                        <a:rPr kumimoji="0" lang="en-GB" sz="2000" b="1" kern="1200" baseline="0" dirty="0" smtClean="0">
                          <a:solidFill>
                            <a:schemeClr val="tx1"/>
                          </a:solidFill>
                          <a:latin typeface="Calibri" pitchFamily="34" charset="0"/>
                          <a:ea typeface="+mn-ea"/>
                          <a:cs typeface="Calibri" pitchFamily="34" charset="0"/>
                        </a:rPr>
                        <a:t>Text Box margins</a:t>
                      </a:r>
                      <a:r>
                        <a:rPr kumimoji="0" lang="en-GB" sz="2000" b="0" kern="1200" baseline="0" dirty="0" smtClean="0">
                          <a:solidFill>
                            <a:schemeClr val="tx1"/>
                          </a:solidFill>
                          <a:latin typeface="Calibri" pitchFamily="34" charset="0"/>
                          <a:ea typeface="+mn-ea"/>
                          <a:cs typeface="Calibri" pitchFamily="34" charset="0"/>
                        </a:rPr>
                        <a:t> to 0.</a:t>
                      </a:r>
                    </a:p>
                    <a:p>
                      <a:pPr marL="0" marR="0" indent="0" algn="l" defTabSz="914400" rtl="0" eaLnBrk="1" fontAlgn="auto" latinLnBrk="0" hangingPunct="1">
                        <a:lnSpc>
                          <a:spcPct val="100000"/>
                        </a:lnSpc>
                        <a:spcBef>
                          <a:spcPts val="0"/>
                        </a:spcBef>
                        <a:spcAft>
                          <a:spcPts val="0"/>
                        </a:spcAft>
                        <a:buClrTx/>
                        <a:buSzTx/>
                        <a:buFontTx/>
                        <a:buNone/>
                        <a:tabLst/>
                        <a:defRPr/>
                      </a:pPr>
                      <a:r>
                        <a:rPr kumimoji="0" lang="en-GB" sz="2000" b="0" kern="1200" baseline="0" dirty="0" smtClean="0">
                          <a:solidFill>
                            <a:schemeClr val="tx1"/>
                          </a:solidFill>
                          <a:latin typeface="Calibri" pitchFamily="34" charset="0"/>
                          <a:ea typeface="+mn-ea"/>
                          <a:cs typeface="Calibri" pitchFamily="34" charset="0"/>
                        </a:rPr>
                        <a:t>Then change the </a:t>
                      </a:r>
                      <a:r>
                        <a:rPr kumimoji="0" lang="en-GB" sz="2000" b="1" kern="1200" baseline="0" dirty="0" smtClean="0">
                          <a:solidFill>
                            <a:schemeClr val="tx1"/>
                          </a:solidFill>
                          <a:latin typeface="Calibri" pitchFamily="34" charset="0"/>
                          <a:ea typeface="+mn-ea"/>
                          <a:cs typeface="Calibri" pitchFamily="34" charset="0"/>
                        </a:rPr>
                        <a:t>Text </a:t>
                      </a:r>
                      <a:r>
                        <a:rPr kumimoji="0" lang="en-GB" sz="2000" b="1" kern="1200" baseline="0" dirty="0" err="1" smtClean="0">
                          <a:solidFill>
                            <a:schemeClr val="tx1"/>
                          </a:solidFill>
                          <a:latin typeface="Calibri" pitchFamily="34" charset="0"/>
                          <a:ea typeface="+mn-ea"/>
                          <a:cs typeface="Calibri" pitchFamily="34" charset="0"/>
                        </a:rPr>
                        <a:t>Autofitting</a:t>
                      </a:r>
                      <a:r>
                        <a:rPr kumimoji="0" lang="en-GB" sz="2000" b="0" kern="1200" baseline="0" dirty="0" smtClean="0">
                          <a:solidFill>
                            <a:schemeClr val="tx1"/>
                          </a:solidFill>
                          <a:latin typeface="Calibri" pitchFamily="34" charset="0"/>
                          <a:ea typeface="+mn-ea"/>
                          <a:cs typeface="Calibri" pitchFamily="34" charset="0"/>
                        </a:rPr>
                        <a:t> to </a:t>
                      </a:r>
                      <a:r>
                        <a:rPr kumimoji="0" lang="en-GB" sz="2000" b="1" kern="1200" baseline="0" dirty="0" smtClean="0">
                          <a:solidFill>
                            <a:schemeClr val="tx1"/>
                          </a:solidFill>
                          <a:latin typeface="Calibri" pitchFamily="34" charset="0"/>
                          <a:ea typeface="+mn-ea"/>
                          <a:cs typeface="Calibri" pitchFamily="34" charset="0"/>
                        </a:rPr>
                        <a:t> Shrink Text to </a:t>
                      </a:r>
                      <a:r>
                        <a:rPr kumimoji="0" lang="en-GB" sz="2000" b="1" kern="1200" baseline="0" dirty="0" err="1" smtClean="0">
                          <a:solidFill>
                            <a:schemeClr val="tx1"/>
                          </a:solidFill>
                          <a:latin typeface="Calibri" pitchFamily="34" charset="0"/>
                          <a:ea typeface="+mn-ea"/>
                          <a:cs typeface="Calibri" pitchFamily="34" charset="0"/>
                        </a:rPr>
                        <a:t>Autoflow</a:t>
                      </a:r>
                      <a:r>
                        <a:rPr kumimoji="0" lang="en-GB" sz="2000" b="1" kern="1200" baseline="0" dirty="0" smtClean="0">
                          <a:solidFill>
                            <a:schemeClr val="tx1"/>
                          </a:solidFill>
                          <a:latin typeface="Calibri" pitchFamily="34" charset="0"/>
                          <a:ea typeface="+mn-ea"/>
                          <a:cs typeface="Calibri" pitchFamily="34" charset="0"/>
                        </a:rPr>
                        <a:t>.</a:t>
                      </a:r>
                      <a:endParaRPr kumimoji="0" lang="en-GB" sz="2000" kern="1200" baseline="0" dirty="0" smtClean="0">
                        <a:solidFill>
                          <a:schemeClr val="tx1"/>
                        </a:solidFill>
                        <a:latin typeface="Calibri" pitchFamily="34" charset="0"/>
                        <a:ea typeface="+mn-ea"/>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GB" sz="2000" kern="1200" dirty="0" smtClean="0">
                        <a:solidFill>
                          <a:schemeClr val="tx1"/>
                        </a:solidFill>
                        <a:latin typeface="Calibri" pitchFamily="34" charset="0"/>
                        <a:ea typeface="+mn-ea"/>
                        <a:cs typeface="Calibri" pitchFamily="34" charset="0"/>
                      </a:endParaRPr>
                    </a:p>
                  </a:txBody>
                  <a:tcPr>
                    <a:noFill/>
                  </a:tcPr>
                </a:tc>
              </a:tr>
            </a:tbl>
          </a:graphicData>
        </a:graphic>
      </p:graphicFrame>
      <p:sp>
        <p:nvSpPr>
          <p:cNvPr id="5" name="Action Button: Forward or Next 4">
            <a:hlinkClick r:id="" action="ppaction://hlinkshowjump?jump=nextslide" highlightClick="1"/>
          </p:cNvPr>
          <p:cNvSpPr/>
          <p:nvPr/>
        </p:nvSpPr>
        <p:spPr>
          <a:xfrm>
            <a:off x="8172400" y="6276208"/>
            <a:ext cx="576064" cy="32114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7" name="Picture 3"/>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6666704" y="1646378"/>
            <a:ext cx="1793728" cy="234535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3" name="Straight Arrow Connector 2"/>
          <p:cNvCxnSpPr/>
          <p:nvPr/>
        </p:nvCxnSpPr>
        <p:spPr>
          <a:xfrm flipV="1">
            <a:off x="4572000" y="2204864"/>
            <a:ext cx="3112820" cy="1944216"/>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5724128" y="3789040"/>
            <a:ext cx="1152128" cy="360040"/>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1028" name="Picture 4"/>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693185" y="3991733"/>
            <a:ext cx="1983271" cy="21915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26" name="Straight Arrow Connector 25"/>
          <p:cNvCxnSpPr/>
          <p:nvPr/>
        </p:nvCxnSpPr>
        <p:spPr>
          <a:xfrm flipV="1">
            <a:off x="5514576" y="4365104"/>
            <a:ext cx="1721720" cy="738501"/>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5724128" y="4734354"/>
            <a:ext cx="1152128" cy="782878"/>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1889657"/>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79512" y="44624"/>
            <a:ext cx="7205053" cy="625434"/>
          </a:xfrm>
        </p:spPr>
        <p:txBody>
          <a:bodyPr>
            <a:noAutofit/>
          </a:bodyPr>
          <a:lstStyle/>
          <a:p>
            <a:r>
              <a:rPr lang="en-GB" sz="2600" dirty="0" smtClean="0"/>
              <a:t>1 – DFD Walkthrough Guide – Initial Information</a:t>
            </a:r>
            <a:endParaRPr lang="en-GB" sz="2600" b="1" dirty="0" smtClean="0"/>
          </a:p>
        </p:txBody>
      </p:sp>
      <p:sp>
        <p:nvSpPr>
          <p:cNvPr id="40" name="Rectangle 3"/>
          <p:cNvSpPr>
            <a:spLocks noChangeArrowheads="1"/>
          </p:cNvSpPr>
          <p:nvPr/>
        </p:nvSpPr>
        <p:spPr bwMode="auto">
          <a:xfrm>
            <a:off x="323850" y="1196974"/>
            <a:ext cx="8496300" cy="359817"/>
          </a:xfrm>
          <a:prstGeom prst="rect">
            <a:avLst/>
          </a:prstGeom>
          <a:gradFill rotWithShape="0">
            <a:gsLst>
              <a:gs pos="0">
                <a:srgbClr val="FFFFFF"/>
              </a:gs>
              <a:gs pos="100000">
                <a:srgbClr val="E5B8B7"/>
              </a:gs>
            </a:gsLst>
            <a:lin ang="5400000" scaled="1"/>
          </a:gradFill>
          <a:ln w="12700">
            <a:solidFill>
              <a:srgbClr val="D99594"/>
            </a:solidFill>
            <a:miter lim="800000"/>
            <a:headEnd/>
            <a:tailEnd/>
          </a:ln>
          <a:effectLst>
            <a:outerShdw dist="28398" dir="3806097" algn="ctr" rotWithShape="0">
              <a:srgbClr val="622423">
                <a:alpha val="50000"/>
              </a:srgbClr>
            </a:outerShdw>
          </a:effectLst>
        </p:spPr>
        <p:txBody>
          <a:bodyPr/>
          <a:lstStyle/>
          <a:p>
            <a:r>
              <a:rPr lang="en-US" sz="2000" b="1" dirty="0">
                <a:latin typeface="Calibri" pitchFamily="34" charset="0"/>
                <a:ea typeface="Calibri" pitchFamily="34" charset="0"/>
                <a:cs typeface="Calibri" pitchFamily="34" charset="0"/>
              </a:rPr>
              <a:t>Task 1:</a:t>
            </a:r>
            <a:r>
              <a:rPr lang="en-US" sz="2000" dirty="0">
                <a:latin typeface="Calibri" pitchFamily="34" charset="0"/>
                <a:ea typeface="Calibri" pitchFamily="34" charset="0"/>
                <a:cs typeface="Calibri" pitchFamily="34" charset="0"/>
              </a:rPr>
              <a:t> </a:t>
            </a:r>
            <a:r>
              <a:rPr lang="en-GB" sz="2000" dirty="0">
                <a:latin typeface="Calibri" pitchFamily="34" charset="0"/>
              </a:rPr>
              <a:t>How to Make a </a:t>
            </a:r>
            <a:r>
              <a:rPr lang="en-GB" sz="2000" b="1" dirty="0">
                <a:latin typeface="Calibri" pitchFamily="34" charset="0"/>
              </a:rPr>
              <a:t>DFD Diagram</a:t>
            </a:r>
            <a:endParaRPr lang="en-ZA" sz="2000" b="1" dirty="0">
              <a:latin typeface="Calibri" pitchFamily="34" charset="0"/>
              <a:ea typeface="Calibri" pitchFamily="34" charset="0"/>
              <a:cs typeface="Calibri" pitchFamily="34" charset="0"/>
            </a:endParaRPr>
          </a:p>
        </p:txBody>
      </p:sp>
      <p:graphicFrame>
        <p:nvGraphicFramePr>
          <p:cNvPr id="50" name="Table 49"/>
          <p:cNvGraphicFramePr>
            <a:graphicFrameLocks noGrp="1"/>
          </p:cNvGraphicFramePr>
          <p:nvPr>
            <p:extLst>
              <p:ext uri="{D42A27DB-BD31-4B8C-83A1-F6EECF244321}">
                <p14:modId xmlns:p14="http://schemas.microsoft.com/office/powerpoint/2010/main" val="953779625"/>
              </p:ext>
            </p:extLst>
          </p:nvPr>
        </p:nvGraphicFramePr>
        <p:xfrm>
          <a:off x="323850" y="1844824"/>
          <a:ext cx="8280598" cy="2088232"/>
        </p:xfrm>
        <a:graphic>
          <a:graphicData uri="http://schemas.openxmlformats.org/drawingml/2006/table">
            <a:tbl>
              <a:tblPr firstRow="1" bandRow="1">
                <a:tableStyleId>{2D5ABB26-0587-4C30-8999-92F81FD0307C}</a:tableStyleId>
              </a:tblPr>
              <a:tblGrid>
                <a:gridCol w="8280598"/>
              </a:tblGrid>
              <a:tr h="20882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Step 2 – </a:t>
                      </a:r>
                      <a:r>
                        <a:rPr kumimoji="0" lang="en-GB" sz="2000" kern="1200" dirty="0" smtClean="0">
                          <a:solidFill>
                            <a:schemeClr val="tx1"/>
                          </a:solidFill>
                          <a:latin typeface="Calibri" pitchFamily="34" charset="0"/>
                          <a:ea typeface="+mn-ea"/>
                          <a:cs typeface="Calibri" pitchFamily="34" charset="0"/>
                        </a:rPr>
                        <a:t>Create two new boxes and use the same formatting as the previous step. Colour one in yellow and place the second larger one beside it. This can be done quicker by coping and pasting the first box created in step one and widening</a:t>
                      </a:r>
                      <a:r>
                        <a:rPr kumimoji="0" lang="en-GB" sz="2000" kern="1200" baseline="0" dirty="0" smtClean="0">
                          <a:solidFill>
                            <a:schemeClr val="tx1"/>
                          </a:solidFill>
                          <a:latin typeface="Calibri" pitchFamily="34" charset="0"/>
                          <a:ea typeface="+mn-ea"/>
                          <a:cs typeface="Calibri" pitchFamily="34" charset="0"/>
                        </a:rPr>
                        <a:t> it. Then right highlight both boxes, right click and group them.</a:t>
                      </a:r>
                      <a:endParaRPr kumimoji="0" lang="en-GB" sz="2000" kern="1200" dirty="0" smtClean="0">
                        <a:solidFill>
                          <a:schemeClr val="tx1"/>
                        </a:solidFill>
                        <a:latin typeface="Calibri" pitchFamily="34" charset="0"/>
                        <a:ea typeface="+mn-ea"/>
                        <a:cs typeface="Calibri" pitchFamily="34" charset="0"/>
                      </a:endParaRPr>
                    </a:p>
                  </a:txBody>
                  <a:tcPr>
                    <a:noFill/>
                  </a:tcPr>
                </a:tc>
              </a:tr>
            </a:tbl>
          </a:graphicData>
        </a:graphic>
      </p:graphicFrame>
      <p:sp>
        <p:nvSpPr>
          <p:cNvPr id="5" name="Action Button: Forward or Next 4">
            <a:hlinkClick r:id="" action="ppaction://hlinkshowjump?jump=nextslide" highlightClick="1"/>
          </p:cNvPr>
          <p:cNvSpPr/>
          <p:nvPr/>
        </p:nvSpPr>
        <p:spPr>
          <a:xfrm>
            <a:off x="8172400" y="6276208"/>
            <a:ext cx="576064" cy="32114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 name="Picture 2"/>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323528" y="3918442"/>
            <a:ext cx="4536504" cy="210501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3" name="Straight Arrow Connector 2"/>
          <p:cNvCxnSpPr/>
          <p:nvPr/>
        </p:nvCxnSpPr>
        <p:spPr>
          <a:xfrm>
            <a:off x="1187624" y="3202999"/>
            <a:ext cx="1224136" cy="1522145"/>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2050" name="Picture 2"/>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5074726" y="3645024"/>
            <a:ext cx="3385705" cy="233072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Action Button: Back or Previous 6">
            <a:hlinkClick r:id="" action="ppaction://hlinkshowjump?jump=previousslide" highlightClick="1"/>
          </p:cNvPr>
          <p:cNvSpPr/>
          <p:nvPr/>
        </p:nvSpPr>
        <p:spPr>
          <a:xfrm>
            <a:off x="7092280" y="6276208"/>
            <a:ext cx="432048" cy="321144"/>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57973521"/>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79512" y="44624"/>
            <a:ext cx="7205053" cy="625434"/>
          </a:xfrm>
        </p:spPr>
        <p:txBody>
          <a:bodyPr>
            <a:noAutofit/>
          </a:bodyPr>
          <a:lstStyle/>
          <a:p>
            <a:r>
              <a:rPr lang="en-GB" sz="2600" dirty="0" smtClean="0"/>
              <a:t>1 – DFD Walkthrough Guide – Initial Information</a:t>
            </a:r>
            <a:endParaRPr lang="en-GB" sz="2600" b="1" dirty="0" smtClean="0"/>
          </a:p>
        </p:txBody>
      </p:sp>
      <p:sp>
        <p:nvSpPr>
          <p:cNvPr id="40" name="Rectangle 3"/>
          <p:cNvSpPr>
            <a:spLocks noChangeArrowheads="1"/>
          </p:cNvSpPr>
          <p:nvPr/>
        </p:nvSpPr>
        <p:spPr bwMode="auto">
          <a:xfrm>
            <a:off x="323850" y="1196974"/>
            <a:ext cx="8496300" cy="359817"/>
          </a:xfrm>
          <a:prstGeom prst="rect">
            <a:avLst/>
          </a:prstGeom>
          <a:gradFill rotWithShape="0">
            <a:gsLst>
              <a:gs pos="0">
                <a:srgbClr val="FFFFFF"/>
              </a:gs>
              <a:gs pos="100000">
                <a:srgbClr val="E5B8B7"/>
              </a:gs>
            </a:gsLst>
            <a:lin ang="5400000" scaled="1"/>
          </a:gradFill>
          <a:ln w="12700">
            <a:solidFill>
              <a:srgbClr val="D99594"/>
            </a:solidFill>
            <a:miter lim="800000"/>
            <a:headEnd/>
            <a:tailEnd/>
          </a:ln>
          <a:effectLst>
            <a:outerShdw dist="28398" dir="3806097" algn="ctr" rotWithShape="0">
              <a:srgbClr val="622423">
                <a:alpha val="50000"/>
              </a:srgbClr>
            </a:outerShdw>
          </a:effectLst>
        </p:spPr>
        <p:txBody>
          <a:bodyPr/>
          <a:lstStyle/>
          <a:p>
            <a:r>
              <a:rPr lang="en-US" sz="2000" b="1" dirty="0">
                <a:latin typeface="Calibri" pitchFamily="34" charset="0"/>
                <a:ea typeface="Calibri" pitchFamily="34" charset="0"/>
                <a:cs typeface="Calibri" pitchFamily="34" charset="0"/>
              </a:rPr>
              <a:t>Task 1:</a:t>
            </a:r>
            <a:r>
              <a:rPr lang="en-US" sz="2000" dirty="0">
                <a:latin typeface="Calibri" pitchFamily="34" charset="0"/>
                <a:ea typeface="Calibri" pitchFamily="34" charset="0"/>
                <a:cs typeface="Calibri" pitchFamily="34" charset="0"/>
              </a:rPr>
              <a:t> </a:t>
            </a:r>
            <a:r>
              <a:rPr lang="en-GB" sz="2000" dirty="0">
                <a:latin typeface="Calibri" pitchFamily="34" charset="0"/>
              </a:rPr>
              <a:t>How to Make a </a:t>
            </a:r>
            <a:r>
              <a:rPr lang="en-GB" sz="2000" b="1" dirty="0">
                <a:latin typeface="Calibri" pitchFamily="34" charset="0"/>
              </a:rPr>
              <a:t>DFD Diagram</a:t>
            </a:r>
            <a:endParaRPr lang="en-ZA" sz="2000" b="1" dirty="0">
              <a:latin typeface="Calibri" pitchFamily="34" charset="0"/>
              <a:ea typeface="Calibri" pitchFamily="34" charset="0"/>
              <a:cs typeface="Calibri" pitchFamily="34" charset="0"/>
            </a:endParaRPr>
          </a:p>
        </p:txBody>
      </p:sp>
      <p:graphicFrame>
        <p:nvGraphicFramePr>
          <p:cNvPr id="50" name="Table 49"/>
          <p:cNvGraphicFramePr>
            <a:graphicFrameLocks noGrp="1"/>
          </p:cNvGraphicFramePr>
          <p:nvPr>
            <p:extLst>
              <p:ext uri="{D42A27DB-BD31-4B8C-83A1-F6EECF244321}">
                <p14:modId xmlns:p14="http://schemas.microsoft.com/office/powerpoint/2010/main" val="2394829415"/>
              </p:ext>
            </p:extLst>
          </p:nvPr>
        </p:nvGraphicFramePr>
        <p:xfrm>
          <a:off x="323850" y="1844824"/>
          <a:ext cx="8280598" cy="2088232"/>
        </p:xfrm>
        <a:graphic>
          <a:graphicData uri="http://schemas.openxmlformats.org/drawingml/2006/table">
            <a:tbl>
              <a:tblPr firstRow="1" bandRow="1">
                <a:tableStyleId>{2D5ABB26-0587-4C30-8999-92F81FD0307C}</a:tableStyleId>
              </a:tblPr>
              <a:tblGrid>
                <a:gridCol w="8280598"/>
              </a:tblGrid>
              <a:tr h="20882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Step 3 – </a:t>
                      </a:r>
                      <a:r>
                        <a:rPr kumimoji="0" lang="en-GB" sz="2400" kern="1200" dirty="0" smtClean="0">
                          <a:solidFill>
                            <a:schemeClr val="tx1"/>
                          </a:solidFill>
                          <a:latin typeface="Calibri" pitchFamily="34" charset="0"/>
                          <a:ea typeface="+mn-ea"/>
                          <a:cs typeface="Calibri" pitchFamily="34" charset="0"/>
                        </a:rPr>
                        <a:t>Create two new boxes using</a:t>
                      </a:r>
                      <a:r>
                        <a:rPr kumimoji="0" lang="en-GB" sz="2400" kern="1200" baseline="0" dirty="0" smtClean="0">
                          <a:solidFill>
                            <a:schemeClr val="tx1"/>
                          </a:solidFill>
                          <a:latin typeface="Calibri" pitchFamily="34" charset="0"/>
                          <a:ea typeface="+mn-ea"/>
                          <a:cs typeface="Calibri" pitchFamily="34" charset="0"/>
                        </a:rPr>
                        <a:t> the curved box tool. Colour the top one in yellow and set the text formatting the same as </a:t>
                      </a:r>
                      <a:r>
                        <a:rPr kumimoji="0" lang="en-GB" sz="2400" b="1" kern="1200" baseline="0" dirty="0" smtClean="0">
                          <a:solidFill>
                            <a:schemeClr val="tx1"/>
                          </a:solidFill>
                          <a:latin typeface="Calibri" pitchFamily="34" charset="0"/>
                          <a:ea typeface="+mn-ea"/>
                          <a:cs typeface="Calibri" pitchFamily="34" charset="0"/>
                        </a:rPr>
                        <a:t>Step 4.</a:t>
                      </a:r>
                      <a:r>
                        <a:rPr kumimoji="0" lang="en-GB" sz="2400" kern="1200" baseline="0" dirty="0" smtClean="0">
                          <a:solidFill>
                            <a:schemeClr val="tx1"/>
                          </a:solidFill>
                          <a:latin typeface="Calibri" pitchFamily="34" charset="0"/>
                          <a:ea typeface="+mn-ea"/>
                          <a:cs typeface="Calibri" pitchFamily="34" charset="0"/>
                        </a:rPr>
                        <a:t> Put some preparation text in both and make sure the yellow box is on top of the white one. To do this, right click inside the box and select</a:t>
                      </a:r>
                      <a:r>
                        <a:rPr kumimoji="0" lang="en-GB" sz="2400" b="1" kern="1200" baseline="0" dirty="0" smtClean="0">
                          <a:solidFill>
                            <a:schemeClr val="tx1"/>
                          </a:solidFill>
                          <a:latin typeface="Calibri" pitchFamily="34" charset="0"/>
                          <a:ea typeface="+mn-ea"/>
                          <a:cs typeface="Calibri" pitchFamily="34" charset="0"/>
                        </a:rPr>
                        <a:t> Add Text</a:t>
                      </a:r>
                      <a:r>
                        <a:rPr kumimoji="0" lang="en-GB" sz="2400" kern="1200" baseline="0" dirty="0" smtClean="0">
                          <a:solidFill>
                            <a:schemeClr val="tx1"/>
                          </a:solidFill>
                          <a:latin typeface="Calibri" pitchFamily="34" charset="0"/>
                          <a:ea typeface="+mn-ea"/>
                          <a:cs typeface="Calibri" pitchFamily="34" charset="0"/>
                        </a:rPr>
                        <a:t>.</a:t>
                      </a:r>
                      <a:endParaRPr kumimoji="0" lang="en-GB" sz="2400" kern="1200" dirty="0" smtClean="0">
                        <a:solidFill>
                          <a:schemeClr val="tx1"/>
                        </a:solidFill>
                        <a:latin typeface="Calibri" pitchFamily="34" charset="0"/>
                        <a:ea typeface="+mn-ea"/>
                        <a:cs typeface="Calibri" pitchFamily="34" charset="0"/>
                      </a:endParaRPr>
                    </a:p>
                  </a:txBody>
                  <a:tcPr>
                    <a:noFill/>
                  </a:tcPr>
                </a:tc>
              </a:tr>
            </a:tbl>
          </a:graphicData>
        </a:graphic>
      </p:graphicFrame>
      <p:sp>
        <p:nvSpPr>
          <p:cNvPr id="5" name="Action Button: Forward or Next 4">
            <a:hlinkClick r:id="" action="ppaction://hlinkshowjump?jump=nextslide" highlightClick="1"/>
          </p:cNvPr>
          <p:cNvSpPr/>
          <p:nvPr/>
        </p:nvSpPr>
        <p:spPr>
          <a:xfrm>
            <a:off x="8172400" y="6276208"/>
            <a:ext cx="576064" cy="32114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2"/>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3635896" y="4149080"/>
            <a:ext cx="2160240" cy="202700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l="-5"/>
          <a:stretch/>
        </p:blipFill>
        <p:spPr bwMode="auto">
          <a:xfrm>
            <a:off x="467544" y="4347258"/>
            <a:ext cx="2861623" cy="181804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a:stretch/>
        </p:blipFill>
        <p:spPr bwMode="auto">
          <a:xfrm>
            <a:off x="6079619" y="4293096"/>
            <a:ext cx="2668845" cy="174891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3" name="Straight Arrow Connector 2"/>
          <p:cNvCxnSpPr/>
          <p:nvPr/>
        </p:nvCxnSpPr>
        <p:spPr>
          <a:xfrm>
            <a:off x="6079619" y="3356992"/>
            <a:ext cx="364589" cy="2448272"/>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389705" y="3356992"/>
            <a:ext cx="0" cy="1584176"/>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2555776" y="2276872"/>
            <a:ext cx="216024" cy="2520280"/>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1691680" y="2348880"/>
            <a:ext cx="720080" cy="3168352"/>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1" name="Action Button: Back or Previous 20">
            <a:hlinkClick r:id="" action="ppaction://hlinkshowjump?jump=previousslide" highlightClick="1"/>
          </p:cNvPr>
          <p:cNvSpPr/>
          <p:nvPr/>
        </p:nvSpPr>
        <p:spPr>
          <a:xfrm>
            <a:off x="7092280" y="6276208"/>
            <a:ext cx="432048" cy="321144"/>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61455886"/>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79512" y="44624"/>
            <a:ext cx="7205053" cy="625434"/>
          </a:xfrm>
        </p:spPr>
        <p:txBody>
          <a:bodyPr>
            <a:noAutofit/>
          </a:bodyPr>
          <a:lstStyle/>
          <a:p>
            <a:r>
              <a:rPr lang="en-GB" sz="2600" dirty="0" smtClean="0"/>
              <a:t>1 – DFD Walkthrough Guide – Initial Information</a:t>
            </a:r>
            <a:endParaRPr lang="en-GB" sz="2600" b="1" dirty="0" smtClean="0"/>
          </a:p>
        </p:txBody>
      </p:sp>
      <p:sp>
        <p:nvSpPr>
          <p:cNvPr id="40" name="Rectangle 3"/>
          <p:cNvSpPr>
            <a:spLocks noChangeArrowheads="1"/>
          </p:cNvSpPr>
          <p:nvPr/>
        </p:nvSpPr>
        <p:spPr bwMode="auto">
          <a:xfrm>
            <a:off x="323850" y="1196974"/>
            <a:ext cx="8496300" cy="359817"/>
          </a:xfrm>
          <a:prstGeom prst="rect">
            <a:avLst/>
          </a:prstGeom>
          <a:gradFill rotWithShape="0">
            <a:gsLst>
              <a:gs pos="0">
                <a:srgbClr val="FFFFFF"/>
              </a:gs>
              <a:gs pos="100000">
                <a:srgbClr val="E5B8B7"/>
              </a:gs>
            </a:gsLst>
            <a:lin ang="5400000" scaled="1"/>
          </a:gradFill>
          <a:ln w="12700">
            <a:solidFill>
              <a:srgbClr val="D99594"/>
            </a:solidFill>
            <a:miter lim="800000"/>
            <a:headEnd/>
            <a:tailEnd/>
          </a:ln>
          <a:effectLst>
            <a:outerShdw dist="28398" dir="3806097" algn="ctr" rotWithShape="0">
              <a:srgbClr val="622423">
                <a:alpha val="50000"/>
              </a:srgbClr>
            </a:outerShdw>
          </a:effectLst>
        </p:spPr>
        <p:txBody>
          <a:bodyPr/>
          <a:lstStyle/>
          <a:p>
            <a:r>
              <a:rPr lang="en-US" sz="2000" b="1" dirty="0">
                <a:latin typeface="Calibri" pitchFamily="34" charset="0"/>
                <a:ea typeface="Calibri" pitchFamily="34" charset="0"/>
                <a:cs typeface="Calibri" pitchFamily="34" charset="0"/>
              </a:rPr>
              <a:t>Task 1:</a:t>
            </a:r>
            <a:r>
              <a:rPr lang="en-US" sz="2000" dirty="0">
                <a:latin typeface="Calibri" pitchFamily="34" charset="0"/>
                <a:ea typeface="Calibri" pitchFamily="34" charset="0"/>
                <a:cs typeface="Calibri" pitchFamily="34" charset="0"/>
              </a:rPr>
              <a:t> </a:t>
            </a:r>
            <a:r>
              <a:rPr lang="en-GB" sz="2000" dirty="0">
                <a:latin typeface="Calibri" pitchFamily="34" charset="0"/>
              </a:rPr>
              <a:t>How to Make a </a:t>
            </a:r>
            <a:r>
              <a:rPr lang="en-GB" sz="2000" b="1" dirty="0">
                <a:latin typeface="Calibri" pitchFamily="34" charset="0"/>
              </a:rPr>
              <a:t>DFD Diagram</a:t>
            </a:r>
            <a:endParaRPr lang="en-ZA" sz="2000" b="1" dirty="0">
              <a:latin typeface="Calibri" pitchFamily="34" charset="0"/>
              <a:ea typeface="Calibri" pitchFamily="34" charset="0"/>
              <a:cs typeface="Calibri" pitchFamily="34" charset="0"/>
            </a:endParaRPr>
          </a:p>
        </p:txBody>
      </p:sp>
      <p:graphicFrame>
        <p:nvGraphicFramePr>
          <p:cNvPr id="50" name="Table 49"/>
          <p:cNvGraphicFramePr>
            <a:graphicFrameLocks noGrp="1"/>
          </p:cNvGraphicFramePr>
          <p:nvPr>
            <p:extLst>
              <p:ext uri="{D42A27DB-BD31-4B8C-83A1-F6EECF244321}">
                <p14:modId xmlns:p14="http://schemas.microsoft.com/office/powerpoint/2010/main" val="824284217"/>
              </p:ext>
            </p:extLst>
          </p:nvPr>
        </p:nvGraphicFramePr>
        <p:xfrm>
          <a:off x="323850" y="1844824"/>
          <a:ext cx="2674639" cy="2392680"/>
        </p:xfrm>
        <a:graphic>
          <a:graphicData uri="http://schemas.openxmlformats.org/drawingml/2006/table">
            <a:tbl>
              <a:tblPr firstRow="1" bandRow="1">
                <a:tableStyleId>{2D5ABB26-0587-4C30-8999-92F81FD0307C}</a:tableStyleId>
              </a:tblPr>
              <a:tblGrid>
                <a:gridCol w="2674639"/>
              </a:tblGrid>
              <a:tr h="20882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Step 4 – </a:t>
                      </a:r>
                      <a:r>
                        <a:rPr kumimoji="0" lang="en-GB" sz="2000" kern="1200" dirty="0" smtClean="0">
                          <a:solidFill>
                            <a:schemeClr val="tx1"/>
                          </a:solidFill>
                          <a:latin typeface="Calibri" pitchFamily="34" charset="0"/>
                          <a:ea typeface="+mn-ea"/>
                          <a:cs typeface="Calibri" pitchFamily="34" charset="0"/>
                        </a:rPr>
                        <a:t>It should now look like the box below.</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GB" sz="1100" kern="1200" dirty="0" smtClean="0">
                        <a:solidFill>
                          <a:schemeClr val="tx1"/>
                        </a:solidFill>
                        <a:latin typeface="Calibri" pitchFamily="34" charset="0"/>
                        <a:ea typeface="+mn-ea"/>
                        <a:cs typeface="Calibri" pitchFamily="34" charset="0"/>
                      </a:endParaRPr>
                    </a:p>
                    <a:p>
                      <a:pPr marL="177800" marR="0" indent="0" algn="l" defTabSz="914400" rtl="0" eaLnBrk="1" fontAlgn="auto" latinLnBrk="0" hangingPunct="1">
                        <a:lnSpc>
                          <a:spcPct val="100000"/>
                        </a:lnSpc>
                        <a:spcBef>
                          <a:spcPts val="0"/>
                        </a:spcBef>
                        <a:spcAft>
                          <a:spcPts val="0"/>
                        </a:spcAft>
                        <a:buClrTx/>
                        <a:buSzTx/>
                        <a:buFontTx/>
                        <a:buNone/>
                        <a:tabLst/>
                        <a:defRPr/>
                      </a:pPr>
                      <a:r>
                        <a:rPr kumimoji="0" lang="en-GB" sz="2000" kern="1200" dirty="0" smtClean="0">
                          <a:solidFill>
                            <a:schemeClr val="tx1"/>
                          </a:solidFill>
                          <a:latin typeface="Calibri" pitchFamily="34" charset="0"/>
                          <a:ea typeface="+mn-ea"/>
                          <a:cs typeface="Calibri" pitchFamily="34" charset="0"/>
                        </a:rPr>
                        <a:t>For this task we will be following the steps on the right to make a DFD of how</a:t>
                      </a:r>
                      <a:r>
                        <a:rPr kumimoji="0" lang="en-GB" sz="2000" kern="1200" baseline="0" dirty="0" smtClean="0">
                          <a:solidFill>
                            <a:schemeClr val="tx1"/>
                          </a:solidFill>
                          <a:latin typeface="Calibri" pitchFamily="34" charset="0"/>
                          <a:ea typeface="+mn-ea"/>
                          <a:cs typeface="Calibri" pitchFamily="34" charset="0"/>
                        </a:rPr>
                        <a:t> the information flows.</a:t>
                      </a:r>
                      <a:endParaRPr kumimoji="0" lang="en-GB" sz="2000" kern="1200" dirty="0" smtClean="0">
                        <a:solidFill>
                          <a:schemeClr val="tx1"/>
                        </a:solidFill>
                        <a:latin typeface="Calibri" pitchFamily="34" charset="0"/>
                        <a:ea typeface="+mn-ea"/>
                        <a:cs typeface="Calibri" pitchFamily="34" charset="0"/>
                      </a:endParaRPr>
                    </a:p>
                  </a:txBody>
                  <a:tcPr>
                    <a:noFill/>
                  </a:tcPr>
                </a:tc>
              </a:tr>
            </a:tbl>
          </a:graphicData>
        </a:graphic>
      </p:graphicFrame>
      <p:sp>
        <p:nvSpPr>
          <p:cNvPr id="5" name="Action Button: Forward or Next 4">
            <a:hlinkClick r:id="" action="ppaction://hlinkshowjump?jump=nextslide" highlightClick="1"/>
          </p:cNvPr>
          <p:cNvSpPr/>
          <p:nvPr/>
        </p:nvSpPr>
        <p:spPr>
          <a:xfrm>
            <a:off x="8172400" y="6276208"/>
            <a:ext cx="576064" cy="32114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098" name="Picture 2"/>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323528" y="4509120"/>
            <a:ext cx="2674961" cy="187220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9" name="Straight Arrow Connector 18"/>
          <p:cNvCxnSpPr/>
          <p:nvPr/>
        </p:nvCxnSpPr>
        <p:spPr>
          <a:xfrm>
            <a:off x="467544" y="2564904"/>
            <a:ext cx="0" cy="2232248"/>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203848" y="1700808"/>
            <a:ext cx="5544616" cy="4555093"/>
          </a:xfrm>
          <a:prstGeom prst="rect">
            <a:avLst/>
          </a:prstGeom>
        </p:spPr>
        <p:txBody>
          <a:bodyPr wrap="square">
            <a:spAutoFit/>
          </a:bodyPr>
          <a:lstStyle/>
          <a:p>
            <a:r>
              <a:rPr lang="en-GB" sz="1450" dirty="0"/>
              <a:t>A </a:t>
            </a:r>
            <a:r>
              <a:rPr lang="en-GB" sz="1450" dirty="0" smtClean="0"/>
              <a:t>Customer makes a complaint to Customer support over the way they were treated by a member of the sales staff.</a:t>
            </a:r>
            <a:endParaRPr lang="en-IE" sz="1450" dirty="0"/>
          </a:p>
          <a:p>
            <a:pPr marL="342900" lvl="0" indent="-342900">
              <a:buFont typeface="+mj-lt"/>
              <a:buAutoNum type="arabicPeriod"/>
            </a:pPr>
            <a:r>
              <a:rPr lang="en-GB" sz="1450" dirty="0" smtClean="0"/>
              <a:t>Customer Support talks to Management about the complaint </a:t>
            </a:r>
            <a:r>
              <a:rPr lang="en-GB" sz="1450" b="1" dirty="0" smtClean="0"/>
              <a:t>(2 way)</a:t>
            </a:r>
            <a:endParaRPr lang="en-IE" sz="1450" b="1" dirty="0"/>
          </a:p>
          <a:p>
            <a:pPr marL="342900" lvl="0" indent="-342900">
              <a:buFont typeface="+mj-lt"/>
              <a:buAutoNum type="arabicPeriod"/>
            </a:pPr>
            <a:r>
              <a:rPr lang="en-GB" sz="1450" dirty="0" smtClean="0"/>
              <a:t>Management talk to Sales about the complaint </a:t>
            </a:r>
            <a:r>
              <a:rPr lang="en-GB" sz="1450" b="1" dirty="0"/>
              <a:t>(2 way)</a:t>
            </a:r>
            <a:endParaRPr lang="en-IE" sz="1450" b="1" dirty="0"/>
          </a:p>
          <a:p>
            <a:pPr marL="342900" lvl="0" indent="-342900">
              <a:buFont typeface="+mj-lt"/>
              <a:buAutoNum type="arabicPeriod"/>
            </a:pPr>
            <a:r>
              <a:rPr lang="en-GB" sz="1450" dirty="0" smtClean="0"/>
              <a:t>Management talk to Human </a:t>
            </a:r>
            <a:r>
              <a:rPr lang="en-GB" sz="1450" dirty="0"/>
              <a:t>resources </a:t>
            </a:r>
            <a:r>
              <a:rPr lang="en-GB" sz="1450" dirty="0" smtClean="0"/>
              <a:t>about the decision to organise training for the member of staff </a:t>
            </a:r>
            <a:r>
              <a:rPr lang="en-GB" sz="1450" b="1" dirty="0" smtClean="0"/>
              <a:t>(1 </a:t>
            </a:r>
            <a:r>
              <a:rPr lang="en-GB" sz="1450" b="1" dirty="0"/>
              <a:t>way)</a:t>
            </a:r>
            <a:endParaRPr lang="en-IE" sz="1450" b="1" dirty="0"/>
          </a:p>
          <a:p>
            <a:pPr marL="342900" lvl="0" indent="-342900">
              <a:buFont typeface="+mj-lt"/>
              <a:buAutoNum type="arabicPeriod"/>
            </a:pPr>
            <a:r>
              <a:rPr lang="en-GB" sz="1450" dirty="0"/>
              <a:t>Human resource </a:t>
            </a:r>
            <a:r>
              <a:rPr lang="en-GB" sz="1450" dirty="0" smtClean="0"/>
              <a:t>organise training for the sales staff </a:t>
            </a:r>
            <a:r>
              <a:rPr lang="en-GB" sz="1450" b="1" dirty="0" smtClean="0"/>
              <a:t>(1 </a:t>
            </a:r>
            <a:r>
              <a:rPr lang="en-GB" sz="1450" b="1" dirty="0"/>
              <a:t>way)</a:t>
            </a:r>
            <a:r>
              <a:rPr lang="en-GB" sz="1450" dirty="0" smtClean="0"/>
              <a:t> </a:t>
            </a:r>
            <a:endParaRPr lang="en-IE" sz="1450" dirty="0"/>
          </a:p>
          <a:p>
            <a:pPr marL="342900" lvl="0" indent="-342900">
              <a:buFont typeface="+mj-lt"/>
              <a:buAutoNum type="arabicPeriod"/>
            </a:pPr>
            <a:r>
              <a:rPr lang="en-GB" sz="1450" dirty="0" smtClean="0"/>
              <a:t>Human Resources organise payments for the training. Payment is confirmed </a:t>
            </a:r>
            <a:r>
              <a:rPr lang="en-GB" sz="1450" b="1" dirty="0" smtClean="0"/>
              <a:t>(2 </a:t>
            </a:r>
            <a:r>
              <a:rPr lang="en-GB" sz="1450" b="1" dirty="0"/>
              <a:t>way)</a:t>
            </a:r>
            <a:endParaRPr lang="en-IE" sz="1450" b="1" dirty="0"/>
          </a:p>
          <a:p>
            <a:pPr marL="342900" lvl="0" indent="-342900">
              <a:buFont typeface="+mj-lt"/>
              <a:buAutoNum type="arabicPeriod"/>
            </a:pPr>
            <a:r>
              <a:rPr lang="en-GB" sz="1450" dirty="0" smtClean="0"/>
              <a:t>Finance transfer funds from the Human Resources training fund and confirm this </a:t>
            </a:r>
            <a:r>
              <a:rPr lang="en-GB" sz="1450" b="1" dirty="0" smtClean="0"/>
              <a:t>(1 </a:t>
            </a:r>
            <a:r>
              <a:rPr lang="en-GB" sz="1450" b="1" dirty="0"/>
              <a:t>way)</a:t>
            </a:r>
            <a:endParaRPr lang="en-IE" sz="1450" b="1" dirty="0"/>
          </a:p>
          <a:p>
            <a:pPr marL="342900" lvl="0" indent="-342900">
              <a:buFont typeface="+mj-lt"/>
              <a:buAutoNum type="arabicPeriod"/>
            </a:pPr>
            <a:r>
              <a:rPr lang="en-GB" sz="1450" dirty="0" smtClean="0"/>
              <a:t>Sales department releases staff member for training </a:t>
            </a:r>
            <a:r>
              <a:rPr lang="en-GB" sz="1450" b="1" dirty="0" smtClean="0"/>
              <a:t>(1 </a:t>
            </a:r>
            <a:r>
              <a:rPr lang="en-GB" sz="1450" b="1" dirty="0"/>
              <a:t>way)</a:t>
            </a:r>
            <a:endParaRPr lang="en-IE" sz="1450" b="1" dirty="0"/>
          </a:p>
          <a:p>
            <a:pPr marL="342900" lvl="0" indent="-342900">
              <a:buFont typeface="+mj-lt"/>
              <a:buAutoNum type="arabicPeriod"/>
            </a:pPr>
            <a:r>
              <a:rPr lang="en-GB" sz="1450" dirty="0"/>
              <a:t>Training contact </a:t>
            </a:r>
            <a:r>
              <a:rPr lang="en-GB" sz="1450" dirty="0" smtClean="0"/>
              <a:t>Human Resources when Training is complete </a:t>
            </a:r>
            <a:r>
              <a:rPr lang="en-GB" sz="1450" b="1" dirty="0"/>
              <a:t>(2 </a:t>
            </a:r>
            <a:r>
              <a:rPr lang="en-GB" sz="1450" b="1" dirty="0" smtClean="0"/>
              <a:t>way)</a:t>
            </a:r>
            <a:r>
              <a:rPr lang="en-GB" sz="1450" dirty="0"/>
              <a:t> </a:t>
            </a:r>
            <a:r>
              <a:rPr lang="en-GB" sz="1450" dirty="0" smtClean="0"/>
              <a:t>so </a:t>
            </a:r>
            <a:r>
              <a:rPr lang="en-GB" sz="1450" dirty="0"/>
              <a:t>employee gets trained how to do the </a:t>
            </a:r>
            <a:r>
              <a:rPr lang="en-GB" sz="1450" dirty="0" smtClean="0"/>
              <a:t>job</a:t>
            </a:r>
            <a:r>
              <a:rPr lang="en-GB" sz="1450" dirty="0"/>
              <a:t> </a:t>
            </a:r>
            <a:r>
              <a:rPr lang="en-GB" sz="1450" b="1" dirty="0"/>
              <a:t>(2 way)</a:t>
            </a:r>
            <a:endParaRPr lang="en-IE" sz="1450" b="1" dirty="0"/>
          </a:p>
          <a:p>
            <a:pPr marL="342900" lvl="0" indent="-342900">
              <a:buFont typeface="+mj-lt"/>
              <a:buAutoNum type="arabicPeriod"/>
            </a:pPr>
            <a:r>
              <a:rPr lang="en-GB" sz="1450" dirty="0"/>
              <a:t>Training contact </a:t>
            </a:r>
            <a:r>
              <a:rPr lang="en-GB" sz="1450" dirty="0" smtClean="0"/>
              <a:t>HR to confirm this </a:t>
            </a:r>
            <a:r>
              <a:rPr lang="en-GB" sz="1450" b="1" dirty="0" smtClean="0"/>
              <a:t>(1 </a:t>
            </a:r>
            <a:r>
              <a:rPr lang="en-GB" sz="1450" b="1" dirty="0"/>
              <a:t>way</a:t>
            </a:r>
            <a:r>
              <a:rPr lang="en-GB" sz="1450" b="1" dirty="0" smtClean="0"/>
              <a:t>)</a:t>
            </a:r>
          </a:p>
          <a:p>
            <a:pPr marL="342900" lvl="0" indent="-342900">
              <a:buFont typeface="+mj-lt"/>
              <a:buAutoNum type="arabicPeriod"/>
            </a:pPr>
            <a:r>
              <a:rPr lang="en-GB" sz="1450" dirty="0" smtClean="0"/>
              <a:t>HR contact Customer Services to confirm this </a:t>
            </a:r>
            <a:r>
              <a:rPr lang="en-GB" sz="1450" b="1" dirty="0" smtClean="0"/>
              <a:t>(1 way)</a:t>
            </a:r>
          </a:p>
          <a:p>
            <a:pPr marL="342900" lvl="0" indent="-342900">
              <a:buFont typeface="+mj-lt"/>
              <a:buAutoNum type="arabicPeriod"/>
            </a:pPr>
            <a:r>
              <a:rPr lang="en-GB" sz="1450" dirty="0" smtClean="0"/>
              <a:t>Human Resources contact Sales later to confirm situation is resolved</a:t>
            </a:r>
            <a:r>
              <a:rPr lang="en-GB" sz="1450" b="1" dirty="0" smtClean="0"/>
              <a:t> (2 way)</a:t>
            </a:r>
            <a:endParaRPr lang="en-IE" sz="1450" dirty="0"/>
          </a:p>
        </p:txBody>
      </p:sp>
      <p:cxnSp>
        <p:nvCxnSpPr>
          <p:cNvPr id="20" name="Straight Arrow Connector 19"/>
          <p:cNvCxnSpPr/>
          <p:nvPr/>
        </p:nvCxnSpPr>
        <p:spPr>
          <a:xfrm>
            <a:off x="2411760" y="3681028"/>
            <a:ext cx="1080120" cy="252028"/>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2" name="Action Button: Back or Previous 21">
            <a:hlinkClick r:id="" action="ppaction://hlinkshowjump?jump=previousslide" highlightClick="1"/>
          </p:cNvPr>
          <p:cNvSpPr/>
          <p:nvPr/>
        </p:nvSpPr>
        <p:spPr>
          <a:xfrm>
            <a:off x="7092280" y="6276208"/>
            <a:ext cx="432048" cy="321144"/>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10325477"/>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79512" y="44624"/>
            <a:ext cx="7205053" cy="625434"/>
          </a:xfrm>
        </p:spPr>
        <p:txBody>
          <a:bodyPr>
            <a:noAutofit/>
          </a:bodyPr>
          <a:lstStyle/>
          <a:p>
            <a:r>
              <a:rPr lang="en-GB" sz="2600" dirty="0" smtClean="0"/>
              <a:t>1 – DFD Walkthrough Guide – Initial Information</a:t>
            </a:r>
            <a:endParaRPr lang="en-GB" sz="2600" b="1" dirty="0" smtClean="0"/>
          </a:p>
        </p:txBody>
      </p:sp>
      <p:sp>
        <p:nvSpPr>
          <p:cNvPr id="40" name="Rectangle 3"/>
          <p:cNvSpPr>
            <a:spLocks noChangeArrowheads="1"/>
          </p:cNvSpPr>
          <p:nvPr/>
        </p:nvSpPr>
        <p:spPr bwMode="auto">
          <a:xfrm>
            <a:off x="323850" y="1196974"/>
            <a:ext cx="8496300" cy="359817"/>
          </a:xfrm>
          <a:prstGeom prst="rect">
            <a:avLst/>
          </a:prstGeom>
          <a:gradFill rotWithShape="0">
            <a:gsLst>
              <a:gs pos="0">
                <a:srgbClr val="FFFFFF"/>
              </a:gs>
              <a:gs pos="100000">
                <a:srgbClr val="E5B8B7"/>
              </a:gs>
            </a:gsLst>
            <a:lin ang="5400000" scaled="1"/>
          </a:gradFill>
          <a:ln w="12700">
            <a:solidFill>
              <a:srgbClr val="D99594"/>
            </a:solidFill>
            <a:miter lim="800000"/>
            <a:headEnd/>
            <a:tailEnd/>
          </a:ln>
          <a:effectLst>
            <a:outerShdw dist="28398" dir="3806097" algn="ctr" rotWithShape="0">
              <a:srgbClr val="622423">
                <a:alpha val="50000"/>
              </a:srgbClr>
            </a:outerShdw>
          </a:effectLst>
        </p:spPr>
        <p:txBody>
          <a:bodyPr/>
          <a:lstStyle/>
          <a:p>
            <a:r>
              <a:rPr lang="en-US" sz="2000" b="1" dirty="0">
                <a:latin typeface="Calibri" pitchFamily="34" charset="0"/>
                <a:ea typeface="Calibri" pitchFamily="34" charset="0"/>
                <a:cs typeface="Calibri" pitchFamily="34" charset="0"/>
              </a:rPr>
              <a:t>Task 1:</a:t>
            </a:r>
            <a:r>
              <a:rPr lang="en-US" sz="2000" dirty="0">
                <a:latin typeface="Calibri" pitchFamily="34" charset="0"/>
                <a:ea typeface="Calibri" pitchFamily="34" charset="0"/>
                <a:cs typeface="Calibri" pitchFamily="34" charset="0"/>
              </a:rPr>
              <a:t> </a:t>
            </a:r>
            <a:r>
              <a:rPr lang="en-GB" sz="2000" dirty="0">
                <a:latin typeface="Calibri" pitchFamily="34" charset="0"/>
              </a:rPr>
              <a:t>How to Make a </a:t>
            </a:r>
            <a:r>
              <a:rPr lang="en-GB" sz="2000" b="1" dirty="0">
                <a:latin typeface="Calibri" pitchFamily="34" charset="0"/>
              </a:rPr>
              <a:t>DFD Diagram</a:t>
            </a:r>
            <a:endParaRPr lang="en-ZA" sz="2000" b="1" dirty="0">
              <a:latin typeface="Calibri" pitchFamily="34" charset="0"/>
              <a:ea typeface="Calibri" pitchFamily="34" charset="0"/>
              <a:cs typeface="Calibri" pitchFamily="34" charset="0"/>
            </a:endParaRPr>
          </a:p>
        </p:txBody>
      </p:sp>
      <p:graphicFrame>
        <p:nvGraphicFramePr>
          <p:cNvPr id="50" name="Table 49"/>
          <p:cNvGraphicFramePr>
            <a:graphicFrameLocks noGrp="1"/>
          </p:cNvGraphicFramePr>
          <p:nvPr>
            <p:extLst>
              <p:ext uri="{D42A27DB-BD31-4B8C-83A1-F6EECF244321}">
                <p14:modId xmlns:p14="http://schemas.microsoft.com/office/powerpoint/2010/main" val="726923504"/>
              </p:ext>
            </p:extLst>
          </p:nvPr>
        </p:nvGraphicFramePr>
        <p:xfrm>
          <a:off x="539874" y="2708920"/>
          <a:ext cx="8136582" cy="2088232"/>
        </p:xfrm>
        <a:graphic>
          <a:graphicData uri="http://schemas.openxmlformats.org/drawingml/2006/table">
            <a:tbl>
              <a:tblPr firstRow="1" bandRow="1">
                <a:tableStyleId>{2D5ABB26-0587-4C30-8999-92F81FD0307C}</a:tableStyleId>
              </a:tblPr>
              <a:tblGrid>
                <a:gridCol w="8136582"/>
              </a:tblGrid>
              <a:tr h="20882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Step 5 – </a:t>
                      </a:r>
                      <a:r>
                        <a:rPr kumimoji="0" lang="en-GB" sz="2000" kern="1200" dirty="0" smtClean="0">
                          <a:solidFill>
                            <a:schemeClr val="tx1"/>
                          </a:solidFill>
                          <a:latin typeface="Calibri" pitchFamily="34" charset="0"/>
                          <a:ea typeface="+mn-ea"/>
                          <a:cs typeface="Calibri" pitchFamily="34" charset="0"/>
                        </a:rPr>
                        <a:t>We copy and paste the yellow</a:t>
                      </a:r>
                      <a:r>
                        <a:rPr kumimoji="0" lang="en-GB" sz="2000" kern="1200" baseline="0" dirty="0" smtClean="0">
                          <a:solidFill>
                            <a:schemeClr val="tx1"/>
                          </a:solidFill>
                          <a:latin typeface="Calibri" pitchFamily="34" charset="0"/>
                          <a:ea typeface="+mn-ea"/>
                          <a:cs typeface="Calibri" pitchFamily="34" charset="0"/>
                        </a:rPr>
                        <a:t> </a:t>
                      </a:r>
                      <a:r>
                        <a:rPr kumimoji="0" lang="en-GB" sz="2000" b="1" kern="1200" baseline="0" dirty="0" smtClean="0">
                          <a:solidFill>
                            <a:schemeClr val="tx1"/>
                          </a:solidFill>
                          <a:latin typeface="Calibri" pitchFamily="34" charset="0"/>
                          <a:ea typeface="+mn-ea"/>
                          <a:cs typeface="Calibri" pitchFamily="34" charset="0"/>
                        </a:rPr>
                        <a:t>Processes </a:t>
                      </a:r>
                      <a:r>
                        <a:rPr kumimoji="0" lang="en-GB" sz="2000" kern="1200" baseline="0" dirty="0" smtClean="0">
                          <a:solidFill>
                            <a:schemeClr val="tx1"/>
                          </a:solidFill>
                          <a:latin typeface="Calibri" pitchFamily="34" charset="0"/>
                          <a:ea typeface="+mn-ea"/>
                          <a:cs typeface="Calibri" pitchFamily="34" charset="0"/>
                        </a:rPr>
                        <a:t>boxes and join them with arrows, either straight or bendy, makes no difference yet but might later when it gets more complicated.</a:t>
                      </a:r>
                      <a:endParaRPr kumimoji="0" lang="en-GB" sz="2000" kern="1200" dirty="0" smtClean="0">
                        <a:solidFill>
                          <a:schemeClr val="tx1"/>
                        </a:solidFill>
                        <a:latin typeface="Calibri" pitchFamily="34" charset="0"/>
                        <a:ea typeface="+mn-ea"/>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en-GB" sz="1100" kern="1200" dirty="0" smtClean="0">
                        <a:solidFill>
                          <a:schemeClr val="tx1"/>
                        </a:solidFill>
                        <a:latin typeface="Calibri" pitchFamily="34" charset="0"/>
                        <a:ea typeface="+mn-ea"/>
                        <a:cs typeface="Calibri" pitchFamily="34" charset="0"/>
                      </a:endParaRPr>
                    </a:p>
                  </a:txBody>
                  <a:tcPr>
                    <a:noFill/>
                  </a:tcPr>
                </a:tc>
              </a:tr>
            </a:tbl>
          </a:graphicData>
        </a:graphic>
      </p:graphicFrame>
      <p:sp>
        <p:nvSpPr>
          <p:cNvPr id="5" name="Action Button: Forward or Next 4">
            <a:hlinkClick r:id="" action="ppaction://hlinkshowjump?jump=nextslide" highlightClick="1"/>
          </p:cNvPr>
          <p:cNvSpPr/>
          <p:nvPr/>
        </p:nvSpPr>
        <p:spPr>
          <a:xfrm>
            <a:off x="8172400" y="6276208"/>
            <a:ext cx="576064" cy="32114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23850" y="1700808"/>
            <a:ext cx="8424614" cy="923330"/>
          </a:xfrm>
          <a:prstGeom prst="rect">
            <a:avLst/>
          </a:prstGeom>
        </p:spPr>
        <p:txBody>
          <a:bodyPr wrap="square">
            <a:spAutoFit/>
          </a:bodyPr>
          <a:lstStyle/>
          <a:p>
            <a:r>
              <a:rPr lang="en-GB" dirty="0"/>
              <a:t>A </a:t>
            </a:r>
            <a:r>
              <a:rPr lang="en-GB" dirty="0" smtClean="0"/>
              <a:t>Customer makes a complaint to Customer support over the way they were treated by a member of the sales staff.</a:t>
            </a:r>
            <a:endParaRPr lang="en-IE" dirty="0"/>
          </a:p>
          <a:p>
            <a:pPr marL="342900" lvl="0" indent="-342900">
              <a:buFont typeface="+mj-lt"/>
              <a:buAutoNum type="arabicPeriod"/>
            </a:pPr>
            <a:r>
              <a:rPr lang="en-GB" dirty="0" smtClean="0"/>
              <a:t>Customer Support talks to Management about the complaint </a:t>
            </a:r>
            <a:r>
              <a:rPr lang="en-GB" b="1" dirty="0" smtClean="0"/>
              <a:t>(2 way)</a:t>
            </a:r>
            <a:endParaRPr lang="en-IE" b="1" dirty="0"/>
          </a:p>
        </p:txBody>
      </p:sp>
      <p:pic>
        <p:nvPicPr>
          <p:cNvPr id="5122" name="Picture 2"/>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323528" y="4293096"/>
            <a:ext cx="4032448" cy="183101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9" name="Straight Arrow Connector 18"/>
          <p:cNvCxnSpPr/>
          <p:nvPr/>
        </p:nvCxnSpPr>
        <p:spPr>
          <a:xfrm>
            <a:off x="467544" y="2564904"/>
            <a:ext cx="0" cy="1728192"/>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5123" name="Picture 3"/>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4499992" y="3573016"/>
            <a:ext cx="2358219" cy="280831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4" name="Picture 4"/>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a:stretch/>
        </p:blipFill>
        <p:spPr bwMode="auto">
          <a:xfrm>
            <a:off x="7047334" y="4267750"/>
            <a:ext cx="1701130" cy="139349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4" name="Straight Arrow Connector 13"/>
          <p:cNvCxnSpPr/>
          <p:nvPr/>
        </p:nvCxnSpPr>
        <p:spPr>
          <a:xfrm>
            <a:off x="7236296" y="3429000"/>
            <a:ext cx="1224136" cy="1008112"/>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7047334" y="3455027"/>
            <a:ext cx="1053058" cy="1846181"/>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8" name="Action Button: Back or Previous 17">
            <a:hlinkClick r:id="" action="ppaction://hlinkshowjump?jump=previousslide" highlightClick="1"/>
          </p:cNvPr>
          <p:cNvSpPr/>
          <p:nvPr/>
        </p:nvSpPr>
        <p:spPr>
          <a:xfrm>
            <a:off x="7092280" y="6276208"/>
            <a:ext cx="432048" cy="321144"/>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988683265"/>
      </p:ext>
    </p:ext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79512" y="44624"/>
            <a:ext cx="7205053" cy="625434"/>
          </a:xfrm>
        </p:spPr>
        <p:txBody>
          <a:bodyPr>
            <a:noAutofit/>
          </a:bodyPr>
          <a:lstStyle/>
          <a:p>
            <a:r>
              <a:rPr lang="en-GB" sz="2600" dirty="0" smtClean="0"/>
              <a:t>1 – DFD Walkthrough Guide – Initial Information</a:t>
            </a:r>
            <a:endParaRPr lang="en-GB" sz="2600" b="1" dirty="0" smtClean="0"/>
          </a:p>
        </p:txBody>
      </p:sp>
      <p:sp>
        <p:nvSpPr>
          <p:cNvPr id="40" name="Rectangle 3"/>
          <p:cNvSpPr>
            <a:spLocks noChangeArrowheads="1"/>
          </p:cNvSpPr>
          <p:nvPr/>
        </p:nvSpPr>
        <p:spPr bwMode="auto">
          <a:xfrm>
            <a:off x="323850" y="1196974"/>
            <a:ext cx="8496300" cy="359817"/>
          </a:xfrm>
          <a:prstGeom prst="rect">
            <a:avLst/>
          </a:prstGeom>
          <a:gradFill rotWithShape="0">
            <a:gsLst>
              <a:gs pos="0">
                <a:srgbClr val="FFFFFF"/>
              </a:gs>
              <a:gs pos="100000">
                <a:srgbClr val="E5B8B7"/>
              </a:gs>
            </a:gsLst>
            <a:lin ang="5400000" scaled="1"/>
          </a:gradFill>
          <a:ln w="12700">
            <a:solidFill>
              <a:srgbClr val="D99594"/>
            </a:solidFill>
            <a:miter lim="800000"/>
            <a:headEnd/>
            <a:tailEnd/>
          </a:ln>
          <a:effectLst>
            <a:outerShdw dist="28398" dir="3806097" algn="ctr" rotWithShape="0">
              <a:srgbClr val="622423">
                <a:alpha val="50000"/>
              </a:srgbClr>
            </a:outerShdw>
          </a:effectLst>
        </p:spPr>
        <p:txBody>
          <a:bodyPr/>
          <a:lstStyle/>
          <a:p>
            <a:r>
              <a:rPr lang="en-US" sz="2000" b="1" dirty="0">
                <a:latin typeface="Calibri" pitchFamily="34" charset="0"/>
                <a:ea typeface="Calibri" pitchFamily="34" charset="0"/>
                <a:cs typeface="Calibri" pitchFamily="34" charset="0"/>
              </a:rPr>
              <a:t>Task 1:</a:t>
            </a:r>
            <a:r>
              <a:rPr lang="en-US" sz="2000" dirty="0">
                <a:latin typeface="Calibri" pitchFamily="34" charset="0"/>
                <a:ea typeface="Calibri" pitchFamily="34" charset="0"/>
                <a:cs typeface="Calibri" pitchFamily="34" charset="0"/>
              </a:rPr>
              <a:t> </a:t>
            </a:r>
            <a:r>
              <a:rPr lang="en-GB" sz="2000" dirty="0">
                <a:latin typeface="Calibri" pitchFamily="34" charset="0"/>
              </a:rPr>
              <a:t>How to Make a </a:t>
            </a:r>
            <a:r>
              <a:rPr lang="en-GB" sz="2000" b="1" dirty="0">
                <a:latin typeface="Calibri" pitchFamily="34" charset="0"/>
              </a:rPr>
              <a:t>DFD Diagram</a:t>
            </a:r>
            <a:endParaRPr lang="en-ZA" sz="2000" b="1" dirty="0">
              <a:latin typeface="Calibri" pitchFamily="34" charset="0"/>
              <a:ea typeface="Calibri" pitchFamily="34" charset="0"/>
              <a:cs typeface="Calibri" pitchFamily="34" charset="0"/>
            </a:endParaRPr>
          </a:p>
        </p:txBody>
      </p:sp>
      <p:graphicFrame>
        <p:nvGraphicFramePr>
          <p:cNvPr id="50" name="Table 49"/>
          <p:cNvGraphicFramePr>
            <a:graphicFrameLocks noGrp="1"/>
          </p:cNvGraphicFramePr>
          <p:nvPr>
            <p:extLst>
              <p:ext uri="{D42A27DB-BD31-4B8C-83A1-F6EECF244321}">
                <p14:modId xmlns:p14="http://schemas.microsoft.com/office/powerpoint/2010/main" val="2696836822"/>
              </p:ext>
            </p:extLst>
          </p:nvPr>
        </p:nvGraphicFramePr>
        <p:xfrm>
          <a:off x="539874" y="2420888"/>
          <a:ext cx="8136582" cy="1080120"/>
        </p:xfrm>
        <a:graphic>
          <a:graphicData uri="http://schemas.openxmlformats.org/drawingml/2006/table">
            <a:tbl>
              <a:tblPr firstRow="1" bandRow="1">
                <a:tableStyleId>{2D5ABB26-0587-4C30-8999-92F81FD0307C}</a:tableStyleId>
              </a:tblPr>
              <a:tblGrid>
                <a:gridCol w="8136582"/>
              </a:tblGrid>
              <a:tr h="1080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Step 6 – </a:t>
                      </a:r>
                      <a:r>
                        <a:rPr kumimoji="0" lang="en-GB" sz="2000" kern="1200" dirty="0" smtClean="0">
                          <a:solidFill>
                            <a:schemeClr val="tx1"/>
                          </a:solidFill>
                          <a:latin typeface="Calibri" pitchFamily="34" charset="0"/>
                          <a:ea typeface="+mn-ea"/>
                          <a:cs typeface="Calibri" pitchFamily="34" charset="0"/>
                        </a:rPr>
                        <a:t>Next you get the rest</a:t>
                      </a:r>
                      <a:r>
                        <a:rPr kumimoji="0" lang="en-GB" sz="2000" kern="1200" baseline="0" dirty="0" smtClean="0">
                          <a:solidFill>
                            <a:schemeClr val="tx1"/>
                          </a:solidFill>
                          <a:latin typeface="Calibri" pitchFamily="34" charset="0"/>
                          <a:ea typeface="+mn-ea"/>
                          <a:cs typeface="Calibri" pitchFamily="34" charset="0"/>
                        </a:rPr>
                        <a:t> of the Data Stores in place using the single and double arrows and an indication of the information stored within. There should not be a Data Store that has not got some in and out information.</a:t>
                      </a:r>
                      <a:endParaRPr kumimoji="0" lang="en-GB" sz="1100" kern="1200" dirty="0" smtClean="0">
                        <a:solidFill>
                          <a:schemeClr val="tx1"/>
                        </a:solidFill>
                        <a:latin typeface="Calibri" pitchFamily="34" charset="0"/>
                        <a:ea typeface="+mn-ea"/>
                        <a:cs typeface="Calibri" pitchFamily="34" charset="0"/>
                      </a:endParaRPr>
                    </a:p>
                  </a:txBody>
                  <a:tcPr>
                    <a:noFill/>
                  </a:tcPr>
                </a:tc>
              </a:tr>
            </a:tbl>
          </a:graphicData>
        </a:graphic>
      </p:graphicFrame>
      <p:sp>
        <p:nvSpPr>
          <p:cNvPr id="5" name="Action Button: Forward or Next 4">
            <a:hlinkClick r:id="" action="ppaction://hlinkshowjump?jump=nextslide" highlightClick="1"/>
          </p:cNvPr>
          <p:cNvSpPr/>
          <p:nvPr/>
        </p:nvSpPr>
        <p:spPr>
          <a:xfrm>
            <a:off x="8172400" y="6276208"/>
            <a:ext cx="576064" cy="32114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23850" y="1700808"/>
            <a:ext cx="8424614" cy="646331"/>
          </a:xfrm>
          <a:prstGeom prst="rect">
            <a:avLst/>
          </a:prstGeom>
        </p:spPr>
        <p:txBody>
          <a:bodyPr wrap="square">
            <a:spAutoFit/>
          </a:bodyPr>
          <a:lstStyle/>
          <a:p>
            <a:r>
              <a:rPr lang="en-GB" dirty="0"/>
              <a:t>A </a:t>
            </a:r>
            <a:r>
              <a:rPr lang="en-GB" dirty="0" smtClean="0"/>
              <a:t>Customer makes a complaint to Customer support over the way they were treated by a member of the sales staff.</a:t>
            </a:r>
            <a:endParaRPr lang="en-IE" dirty="0"/>
          </a:p>
        </p:txBody>
      </p:sp>
      <p:pic>
        <p:nvPicPr>
          <p:cNvPr id="6146" name="Picture 2"/>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1772603" y="3501008"/>
            <a:ext cx="4599597" cy="284663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9" name="Straight Arrow Connector 18"/>
          <p:cNvCxnSpPr/>
          <p:nvPr/>
        </p:nvCxnSpPr>
        <p:spPr>
          <a:xfrm>
            <a:off x="4203045" y="3395756"/>
            <a:ext cx="1089035" cy="465292"/>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3658527" y="3395756"/>
            <a:ext cx="544518" cy="2481516"/>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8" name="Action Button: Back or Previous 17">
            <a:hlinkClick r:id="" action="ppaction://hlinkshowjump?jump=previousslide" highlightClick="1"/>
          </p:cNvPr>
          <p:cNvSpPr/>
          <p:nvPr/>
        </p:nvSpPr>
        <p:spPr>
          <a:xfrm>
            <a:off x="7092280" y="6276208"/>
            <a:ext cx="432048" cy="321144"/>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0738711"/>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79512" y="44624"/>
            <a:ext cx="7205053" cy="625434"/>
          </a:xfrm>
        </p:spPr>
        <p:txBody>
          <a:bodyPr>
            <a:noAutofit/>
          </a:bodyPr>
          <a:lstStyle/>
          <a:p>
            <a:r>
              <a:rPr lang="en-GB" sz="2600" dirty="0" smtClean="0"/>
              <a:t>1 – DFD Walkthrough Guide – Initial Information</a:t>
            </a:r>
            <a:endParaRPr lang="en-GB" sz="2600" b="1" dirty="0" smtClean="0"/>
          </a:p>
        </p:txBody>
      </p:sp>
      <p:sp>
        <p:nvSpPr>
          <p:cNvPr id="40" name="Rectangle 3"/>
          <p:cNvSpPr>
            <a:spLocks noChangeArrowheads="1"/>
          </p:cNvSpPr>
          <p:nvPr/>
        </p:nvSpPr>
        <p:spPr bwMode="auto">
          <a:xfrm>
            <a:off x="323850" y="1196974"/>
            <a:ext cx="8496300" cy="359817"/>
          </a:xfrm>
          <a:prstGeom prst="rect">
            <a:avLst/>
          </a:prstGeom>
          <a:gradFill rotWithShape="0">
            <a:gsLst>
              <a:gs pos="0">
                <a:srgbClr val="FFFFFF"/>
              </a:gs>
              <a:gs pos="100000">
                <a:srgbClr val="E5B8B7"/>
              </a:gs>
            </a:gsLst>
            <a:lin ang="5400000" scaled="1"/>
          </a:gradFill>
          <a:ln w="12700">
            <a:solidFill>
              <a:srgbClr val="D99594"/>
            </a:solidFill>
            <a:miter lim="800000"/>
            <a:headEnd/>
            <a:tailEnd/>
          </a:ln>
          <a:effectLst>
            <a:outerShdw dist="28398" dir="3806097" algn="ctr" rotWithShape="0">
              <a:srgbClr val="622423">
                <a:alpha val="50000"/>
              </a:srgbClr>
            </a:outerShdw>
          </a:effectLst>
        </p:spPr>
        <p:txBody>
          <a:bodyPr/>
          <a:lstStyle/>
          <a:p>
            <a:r>
              <a:rPr lang="en-US" sz="2000" b="1" dirty="0">
                <a:latin typeface="Calibri" pitchFamily="34" charset="0"/>
                <a:ea typeface="Calibri" pitchFamily="34" charset="0"/>
                <a:cs typeface="Calibri" pitchFamily="34" charset="0"/>
              </a:rPr>
              <a:t>Task 1:</a:t>
            </a:r>
            <a:r>
              <a:rPr lang="en-US" sz="2000" dirty="0">
                <a:latin typeface="Calibri" pitchFamily="34" charset="0"/>
                <a:ea typeface="Calibri" pitchFamily="34" charset="0"/>
                <a:cs typeface="Calibri" pitchFamily="34" charset="0"/>
              </a:rPr>
              <a:t> </a:t>
            </a:r>
            <a:r>
              <a:rPr lang="en-GB" sz="2000" dirty="0">
                <a:latin typeface="Calibri" pitchFamily="34" charset="0"/>
              </a:rPr>
              <a:t>How to Make a </a:t>
            </a:r>
            <a:r>
              <a:rPr lang="en-GB" sz="2000" b="1" dirty="0">
                <a:latin typeface="Calibri" pitchFamily="34" charset="0"/>
              </a:rPr>
              <a:t>DFD Diagram</a:t>
            </a:r>
            <a:endParaRPr lang="en-ZA" sz="2000" b="1" dirty="0">
              <a:latin typeface="Calibri" pitchFamily="34" charset="0"/>
              <a:ea typeface="Calibri" pitchFamily="34" charset="0"/>
              <a:cs typeface="Calibri" pitchFamily="34" charset="0"/>
            </a:endParaRPr>
          </a:p>
        </p:txBody>
      </p:sp>
      <p:graphicFrame>
        <p:nvGraphicFramePr>
          <p:cNvPr id="50" name="Table 49"/>
          <p:cNvGraphicFramePr>
            <a:graphicFrameLocks noGrp="1"/>
          </p:cNvGraphicFramePr>
          <p:nvPr>
            <p:extLst>
              <p:ext uri="{D42A27DB-BD31-4B8C-83A1-F6EECF244321}">
                <p14:modId xmlns:p14="http://schemas.microsoft.com/office/powerpoint/2010/main" val="3332719133"/>
              </p:ext>
            </p:extLst>
          </p:nvPr>
        </p:nvGraphicFramePr>
        <p:xfrm>
          <a:off x="395536" y="2389624"/>
          <a:ext cx="8352928" cy="1920240"/>
        </p:xfrm>
        <a:graphic>
          <a:graphicData uri="http://schemas.openxmlformats.org/drawingml/2006/table">
            <a:tbl>
              <a:tblPr firstRow="1" bandRow="1">
                <a:tableStyleId>{2D5ABB26-0587-4C30-8999-92F81FD0307C}</a:tableStyleId>
              </a:tblPr>
              <a:tblGrid>
                <a:gridCol w="8352928"/>
              </a:tblGrid>
              <a:tr h="1080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Step 7 – </a:t>
                      </a:r>
                      <a:r>
                        <a:rPr kumimoji="0" lang="en-GB" sz="2000" kern="1200" dirty="0" smtClean="0">
                          <a:solidFill>
                            <a:schemeClr val="tx1"/>
                          </a:solidFill>
                          <a:latin typeface="Calibri" pitchFamily="34" charset="0"/>
                          <a:ea typeface="+mn-ea"/>
                          <a:cs typeface="Calibri" pitchFamily="34" charset="0"/>
                        </a:rPr>
                        <a:t>Next, nearly all information</a:t>
                      </a:r>
                      <a:r>
                        <a:rPr kumimoji="0" lang="en-GB" sz="2000" kern="1200" baseline="0" dirty="0" smtClean="0">
                          <a:solidFill>
                            <a:schemeClr val="tx1"/>
                          </a:solidFill>
                          <a:latin typeface="Calibri" pitchFamily="34" charset="0"/>
                          <a:ea typeface="+mn-ea"/>
                          <a:cs typeface="Calibri" pitchFamily="34" charset="0"/>
                        </a:rPr>
                        <a:t> that flows goes two ways so each line that has been created needs to have a box above stating the information type and a box below stating the return information. This is called the </a:t>
                      </a:r>
                      <a:r>
                        <a:rPr kumimoji="0" lang="en-GB" sz="2000" b="1" kern="1200" baseline="0" dirty="0" smtClean="0">
                          <a:solidFill>
                            <a:schemeClr val="tx1"/>
                          </a:solidFill>
                          <a:latin typeface="Calibri" pitchFamily="34" charset="0"/>
                          <a:ea typeface="+mn-ea"/>
                          <a:cs typeface="Calibri" pitchFamily="34" charset="0"/>
                        </a:rPr>
                        <a:t>Source/Sink</a:t>
                      </a:r>
                      <a:r>
                        <a:rPr kumimoji="0" lang="en-GB" sz="2000" kern="1200" baseline="0" dirty="0" smtClean="0">
                          <a:solidFill>
                            <a:schemeClr val="tx1"/>
                          </a:solidFill>
                          <a:latin typeface="Calibri" pitchFamily="34" charset="0"/>
                          <a:ea typeface="+mn-ea"/>
                          <a:cs typeface="Calibri" pitchFamily="34" charset="0"/>
                        </a:rPr>
                        <a:t>. If the line is vertical (up and down) the left hand side is the outgoing information and the right hand side the incoming </a:t>
                      </a:r>
                      <a:br>
                        <a:rPr kumimoji="0" lang="en-GB" sz="2000" kern="1200" baseline="0" dirty="0" smtClean="0">
                          <a:solidFill>
                            <a:schemeClr val="tx1"/>
                          </a:solidFill>
                          <a:latin typeface="Calibri" pitchFamily="34" charset="0"/>
                          <a:ea typeface="+mn-ea"/>
                          <a:cs typeface="Calibri" pitchFamily="34" charset="0"/>
                        </a:rPr>
                      </a:br>
                      <a:r>
                        <a:rPr kumimoji="0" lang="en-GB" sz="2000" kern="1200" baseline="0" dirty="0" smtClean="0">
                          <a:solidFill>
                            <a:schemeClr val="tx1"/>
                          </a:solidFill>
                          <a:latin typeface="Calibri" pitchFamily="34" charset="0"/>
                          <a:ea typeface="+mn-ea"/>
                          <a:cs typeface="Calibri" pitchFamily="34" charset="0"/>
                        </a:rPr>
                        <a:t>information.</a:t>
                      </a:r>
                      <a:endParaRPr kumimoji="0" lang="en-GB" sz="1100" kern="1200" dirty="0" smtClean="0">
                        <a:solidFill>
                          <a:schemeClr val="tx1"/>
                        </a:solidFill>
                        <a:latin typeface="Calibri" pitchFamily="34" charset="0"/>
                        <a:ea typeface="+mn-ea"/>
                        <a:cs typeface="Calibri" pitchFamily="34" charset="0"/>
                      </a:endParaRPr>
                    </a:p>
                  </a:txBody>
                  <a:tcPr>
                    <a:noFill/>
                  </a:tcPr>
                </a:tc>
              </a:tr>
            </a:tbl>
          </a:graphicData>
        </a:graphic>
      </p:graphicFrame>
      <p:sp>
        <p:nvSpPr>
          <p:cNvPr id="5" name="Action Button: Forward or Next 4">
            <a:hlinkClick r:id="" action="ppaction://hlinkshowjump?jump=nextslide" highlightClick="1"/>
          </p:cNvPr>
          <p:cNvSpPr/>
          <p:nvPr/>
        </p:nvSpPr>
        <p:spPr>
          <a:xfrm>
            <a:off x="8172400" y="6276208"/>
            <a:ext cx="576064" cy="32114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23850" y="1700808"/>
            <a:ext cx="8424614" cy="646331"/>
          </a:xfrm>
          <a:prstGeom prst="rect">
            <a:avLst/>
          </a:prstGeom>
        </p:spPr>
        <p:txBody>
          <a:bodyPr wrap="square">
            <a:spAutoFit/>
          </a:bodyPr>
          <a:lstStyle/>
          <a:p>
            <a:r>
              <a:rPr lang="en-GB" dirty="0"/>
              <a:t>A </a:t>
            </a:r>
            <a:r>
              <a:rPr lang="en-GB" dirty="0" smtClean="0"/>
              <a:t>Customer makes a complaint to Customer support over the way they were treated by a member of the sales staff.</a:t>
            </a:r>
            <a:endParaRPr lang="en-IE" dirty="0"/>
          </a:p>
        </p:txBody>
      </p:sp>
      <p:pic>
        <p:nvPicPr>
          <p:cNvPr id="7170" name="Picture 2"/>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467544" y="4416016"/>
            <a:ext cx="2916164" cy="203732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9" name="Straight Arrow Connector 18"/>
          <p:cNvCxnSpPr/>
          <p:nvPr/>
        </p:nvCxnSpPr>
        <p:spPr>
          <a:xfrm flipH="1">
            <a:off x="899592" y="4293096"/>
            <a:ext cx="72008" cy="781540"/>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1403648" y="4293096"/>
            <a:ext cx="432048" cy="1080120"/>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7171" name="Picture 3"/>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4283968" y="3784615"/>
            <a:ext cx="3960440" cy="223667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Action Button: Back or Previous 20">
            <a:hlinkClick r:id="" action="ppaction://hlinkshowjump?jump=previousslide" highlightClick="1"/>
          </p:cNvPr>
          <p:cNvSpPr/>
          <p:nvPr/>
        </p:nvSpPr>
        <p:spPr>
          <a:xfrm>
            <a:off x="7092280" y="6276208"/>
            <a:ext cx="432048" cy="321144"/>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91087889"/>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79512" y="44624"/>
            <a:ext cx="7205053" cy="625434"/>
          </a:xfrm>
        </p:spPr>
        <p:txBody>
          <a:bodyPr>
            <a:noAutofit/>
          </a:bodyPr>
          <a:lstStyle/>
          <a:p>
            <a:r>
              <a:rPr lang="en-GB" sz="2600" dirty="0" smtClean="0"/>
              <a:t>1 – DFD Walkthrough Guide – Initial Information</a:t>
            </a:r>
            <a:endParaRPr lang="en-GB" sz="2600" b="1" dirty="0" smtClean="0"/>
          </a:p>
        </p:txBody>
      </p:sp>
      <p:sp>
        <p:nvSpPr>
          <p:cNvPr id="40" name="Rectangle 3"/>
          <p:cNvSpPr>
            <a:spLocks noChangeArrowheads="1"/>
          </p:cNvSpPr>
          <p:nvPr/>
        </p:nvSpPr>
        <p:spPr bwMode="auto">
          <a:xfrm>
            <a:off x="323850" y="1196974"/>
            <a:ext cx="8496300" cy="359817"/>
          </a:xfrm>
          <a:prstGeom prst="rect">
            <a:avLst/>
          </a:prstGeom>
          <a:gradFill rotWithShape="0">
            <a:gsLst>
              <a:gs pos="0">
                <a:srgbClr val="FFFFFF"/>
              </a:gs>
              <a:gs pos="100000">
                <a:srgbClr val="E5B8B7"/>
              </a:gs>
            </a:gsLst>
            <a:lin ang="5400000" scaled="1"/>
          </a:gradFill>
          <a:ln w="12700">
            <a:solidFill>
              <a:srgbClr val="D99594"/>
            </a:solidFill>
            <a:miter lim="800000"/>
            <a:headEnd/>
            <a:tailEnd/>
          </a:ln>
          <a:effectLst>
            <a:outerShdw dist="28398" dir="3806097" algn="ctr" rotWithShape="0">
              <a:srgbClr val="622423">
                <a:alpha val="50000"/>
              </a:srgbClr>
            </a:outerShdw>
          </a:effectLst>
        </p:spPr>
        <p:txBody>
          <a:bodyPr/>
          <a:lstStyle/>
          <a:p>
            <a:r>
              <a:rPr lang="en-US" sz="2000" b="1" dirty="0">
                <a:latin typeface="Calibri" pitchFamily="34" charset="0"/>
                <a:ea typeface="Calibri" pitchFamily="34" charset="0"/>
                <a:cs typeface="Calibri" pitchFamily="34" charset="0"/>
              </a:rPr>
              <a:t>Task 1:</a:t>
            </a:r>
            <a:r>
              <a:rPr lang="en-US" sz="2000" dirty="0">
                <a:latin typeface="Calibri" pitchFamily="34" charset="0"/>
                <a:ea typeface="Calibri" pitchFamily="34" charset="0"/>
                <a:cs typeface="Calibri" pitchFamily="34" charset="0"/>
              </a:rPr>
              <a:t> </a:t>
            </a:r>
            <a:r>
              <a:rPr lang="en-GB" sz="2000" dirty="0">
                <a:latin typeface="Calibri" pitchFamily="34" charset="0"/>
              </a:rPr>
              <a:t>How to Make a </a:t>
            </a:r>
            <a:r>
              <a:rPr lang="en-GB" sz="2000" b="1" dirty="0">
                <a:latin typeface="Calibri" pitchFamily="34" charset="0"/>
              </a:rPr>
              <a:t>DFD Diagram</a:t>
            </a:r>
            <a:endParaRPr lang="en-ZA" sz="2000" b="1" dirty="0">
              <a:latin typeface="Calibri" pitchFamily="34" charset="0"/>
              <a:ea typeface="Calibri" pitchFamily="34" charset="0"/>
              <a:cs typeface="Calibri" pitchFamily="34" charset="0"/>
            </a:endParaRPr>
          </a:p>
        </p:txBody>
      </p:sp>
      <p:graphicFrame>
        <p:nvGraphicFramePr>
          <p:cNvPr id="50" name="Table 49"/>
          <p:cNvGraphicFramePr>
            <a:graphicFrameLocks noGrp="1"/>
          </p:cNvGraphicFramePr>
          <p:nvPr>
            <p:extLst>
              <p:ext uri="{D42A27DB-BD31-4B8C-83A1-F6EECF244321}">
                <p14:modId xmlns:p14="http://schemas.microsoft.com/office/powerpoint/2010/main" val="1127697197"/>
              </p:ext>
            </p:extLst>
          </p:nvPr>
        </p:nvGraphicFramePr>
        <p:xfrm>
          <a:off x="395536" y="2389624"/>
          <a:ext cx="8352928" cy="1188720"/>
        </p:xfrm>
        <a:graphic>
          <a:graphicData uri="http://schemas.openxmlformats.org/drawingml/2006/table">
            <a:tbl>
              <a:tblPr firstRow="1" bandRow="1">
                <a:tableStyleId>{2D5ABB26-0587-4C30-8999-92F81FD0307C}</a:tableStyleId>
              </a:tblPr>
              <a:tblGrid>
                <a:gridCol w="8352928"/>
              </a:tblGrid>
              <a:tr h="1080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Step 8 – </a:t>
                      </a:r>
                      <a:r>
                        <a:rPr kumimoji="0" lang="en-GB" sz="1800" kern="1200" dirty="0" smtClean="0">
                          <a:solidFill>
                            <a:schemeClr val="tx1"/>
                          </a:solidFill>
                          <a:latin typeface="Calibri" pitchFamily="34" charset="0"/>
                          <a:ea typeface="+mn-ea"/>
                          <a:cs typeface="Calibri" pitchFamily="34" charset="0"/>
                        </a:rPr>
                        <a:t>Next, we have the process, the store of information on the MIS system (Sims, Alice, API,</a:t>
                      </a:r>
                      <a:r>
                        <a:rPr kumimoji="0" lang="en-GB" sz="1800" kern="1200" baseline="0" dirty="0" smtClean="0">
                          <a:solidFill>
                            <a:schemeClr val="tx1"/>
                          </a:solidFill>
                          <a:latin typeface="Calibri" pitchFamily="34" charset="0"/>
                          <a:ea typeface="+mn-ea"/>
                          <a:cs typeface="Calibri" pitchFamily="34" charset="0"/>
                        </a:rPr>
                        <a:t> EPOS) and how this information is communicated this information is managed through the process. This is where our curved boxes come in. The numbers in the boxes indicate the order the information is handled.</a:t>
                      </a:r>
                      <a:endParaRPr kumimoji="0" lang="en-GB" sz="1050" kern="1200" dirty="0" smtClean="0">
                        <a:solidFill>
                          <a:schemeClr val="tx1"/>
                        </a:solidFill>
                        <a:latin typeface="Calibri" pitchFamily="34" charset="0"/>
                        <a:ea typeface="+mn-ea"/>
                        <a:cs typeface="Calibri" pitchFamily="34" charset="0"/>
                      </a:endParaRPr>
                    </a:p>
                  </a:txBody>
                  <a:tcPr>
                    <a:noFill/>
                  </a:tcPr>
                </a:tc>
              </a:tr>
            </a:tbl>
          </a:graphicData>
        </a:graphic>
      </p:graphicFrame>
      <p:sp>
        <p:nvSpPr>
          <p:cNvPr id="5" name="Action Button: Forward or Next 4">
            <a:hlinkClick r:id="" action="ppaction://hlinkshowjump?jump=nextslide" highlightClick="1"/>
          </p:cNvPr>
          <p:cNvSpPr/>
          <p:nvPr/>
        </p:nvSpPr>
        <p:spPr>
          <a:xfrm>
            <a:off x="8172400" y="6276208"/>
            <a:ext cx="576064" cy="32114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23850" y="1700808"/>
            <a:ext cx="8424614" cy="646331"/>
          </a:xfrm>
          <a:prstGeom prst="rect">
            <a:avLst/>
          </a:prstGeom>
        </p:spPr>
        <p:txBody>
          <a:bodyPr wrap="square">
            <a:spAutoFit/>
          </a:bodyPr>
          <a:lstStyle/>
          <a:p>
            <a:r>
              <a:rPr lang="en-GB" dirty="0"/>
              <a:t>A </a:t>
            </a:r>
            <a:r>
              <a:rPr lang="en-GB" dirty="0" smtClean="0"/>
              <a:t>Customer makes a complaint to Customer support over the way they were treated by a member of the sales staff.</a:t>
            </a:r>
            <a:endParaRPr lang="en-IE" dirty="0"/>
          </a:p>
        </p:txBody>
      </p:sp>
      <p:cxnSp>
        <p:nvCxnSpPr>
          <p:cNvPr id="19" name="Straight Arrow Connector 18"/>
          <p:cNvCxnSpPr/>
          <p:nvPr/>
        </p:nvCxnSpPr>
        <p:spPr>
          <a:xfrm flipH="1">
            <a:off x="611560" y="3511556"/>
            <a:ext cx="394884" cy="1492202"/>
          </a:xfrm>
          <a:prstGeom prst="straightConnector1">
            <a:avLst/>
          </a:prstGeom>
          <a:ln w="53975" cap="sq">
            <a:solidFill>
              <a:srgbClr val="FF0000"/>
            </a:solidFill>
            <a:tailEnd type="triangle" w="lg" len="lg"/>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nvGrpSpPr>
          <p:cNvPr id="2" name="Group 2"/>
          <p:cNvGrpSpPr>
            <a:grpSpLocks/>
          </p:cNvGrpSpPr>
          <p:nvPr/>
        </p:nvGrpSpPr>
        <p:grpSpPr bwMode="auto">
          <a:xfrm>
            <a:off x="395536" y="4956294"/>
            <a:ext cx="1944227" cy="1307008"/>
            <a:chOff x="110086566" y="106986980"/>
            <a:chExt cx="1445903" cy="886749"/>
          </a:xfrm>
          <a:effectLst>
            <a:outerShdw blurRad="50800" dist="38100" dir="2700000" algn="tl" rotWithShape="0">
              <a:prstClr val="black">
                <a:alpha val="40000"/>
              </a:prstClr>
            </a:outerShdw>
          </a:effectLst>
        </p:grpSpPr>
        <p:sp>
          <p:nvSpPr>
            <p:cNvPr id="3" name="AutoShape 3"/>
            <p:cNvSpPr>
              <a:spLocks noChangeArrowheads="1"/>
            </p:cNvSpPr>
            <p:nvPr/>
          </p:nvSpPr>
          <p:spPr bwMode="auto">
            <a:xfrm>
              <a:off x="110090773" y="106986980"/>
              <a:ext cx="1441696" cy="886749"/>
            </a:xfrm>
            <a:prstGeom prst="roundRect">
              <a:avLst>
                <a:gd name="adj" fmla="val 16667"/>
              </a:avLst>
            </a:prstGeom>
            <a:noFill/>
            <a:ln w="9525" algn="in">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 name="AutoShape 4"/>
            <p:cNvSpPr>
              <a:spLocks noChangeArrowheads="1"/>
            </p:cNvSpPr>
            <p:nvPr/>
          </p:nvSpPr>
          <p:spPr bwMode="auto">
            <a:xfrm>
              <a:off x="110086566" y="106988973"/>
              <a:ext cx="1441696" cy="199862"/>
            </a:xfrm>
            <a:prstGeom prst="roundRect">
              <a:avLst>
                <a:gd name="adj" fmla="val 16667"/>
              </a:avLst>
            </a:prstGeom>
            <a:solidFill>
              <a:srgbClr val="FFC000"/>
            </a:solidFill>
            <a:ln w="9525" algn="in">
              <a:solidFill>
                <a:srgbClr val="000000"/>
              </a:solidFill>
              <a:round/>
              <a:headEnd/>
              <a:tailEnd/>
            </a:ln>
            <a:effectLst/>
            <a:extLs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6" name="Text Box 5"/>
            <p:cNvSpPr txBox="1">
              <a:spLocks noChangeArrowheads="1"/>
            </p:cNvSpPr>
            <p:nvPr/>
          </p:nvSpPr>
          <p:spPr bwMode="auto">
            <a:xfrm>
              <a:off x="110145165" y="107270828"/>
              <a:ext cx="1331456" cy="588783"/>
            </a:xfrm>
            <a:prstGeom prst="rect">
              <a:avLst/>
            </a:prstGeom>
            <a:solidFill>
              <a:srgbClr val="FFFFFF"/>
            </a:soli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rgbClr val="000000"/>
                  </a:solidFill>
                  <a:effectLst/>
                  <a:latin typeface="Calibri" pitchFamily="34" charset="0"/>
                  <a:cs typeface="Arial" pitchFamily="34" charset="0"/>
                </a:rPr>
                <a:t>The employees banking details will be put into the SIMs system. </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Text Box 6"/>
            <p:cNvSpPr txBox="1">
              <a:spLocks noChangeArrowheads="1"/>
            </p:cNvSpPr>
            <p:nvPr/>
          </p:nvSpPr>
          <p:spPr bwMode="auto">
            <a:xfrm>
              <a:off x="110145164" y="107019182"/>
              <a:ext cx="1331457" cy="1548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dirty="0" smtClean="0">
                  <a:ln>
                    <a:noFill/>
                  </a:ln>
                  <a:solidFill>
                    <a:srgbClr val="000000"/>
                  </a:solidFill>
                  <a:effectLst/>
                  <a:latin typeface="Calibri" pitchFamily="34" charset="0"/>
                  <a:cs typeface="Arial" pitchFamily="34" charset="0"/>
                </a:rPr>
                <a:t>2 - SIMS</a:t>
              </a:r>
              <a:endParaRPr kumimoji="0" lang="en-US" sz="1800" b="1" i="0" u="none" strike="noStrike" cap="none" normalizeH="0" baseline="0" dirty="0" smtClean="0">
                <a:ln>
                  <a:noFill/>
                </a:ln>
                <a:solidFill>
                  <a:schemeClr val="tx1"/>
                </a:solidFill>
                <a:effectLst/>
                <a:latin typeface="Arial" pitchFamily="34" charset="0"/>
                <a:cs typeface="Arial" pitchFamily="34" charset="0"/>
              </a:endParaRPr>
            </a:p>
          </p:txBody>
        </p:sp>
      </p:grpSp>
      <p:pic>
        <p:nvPicPr>
          <p:cNvPr id="8199" name="Picture 7"/>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3064988" y="3724948"/>
            <a:ext cx="3811268" cy="265638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 name="Action Button: Back or Previous 19">
            <a:hlinkClick r:id="" action="ppaction://hlinkshowjump?jump=previousslide" highlightClick="1"/>
          </p:cNvPr>
          <p:cNvSpPr/>
          <p:nvPr/>
        </p:nvSpPr>
        <p:spPr>
          <a:xfrm>
            <a:off x="7092280" y="6276208"/>
            <a:ext cx="432048" cy="321144"/>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87678602"/>
      </p:ext>
    </p:extLst>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45&quot;&gt;&lt;object type=&quot;3&quot; unique_id=&quot;10046&quot;&gt;&lt;property id=&quot;20148&quot; value=&quot;5&quot;/&gt;&lt;property id=&quot;20300&quot; value=&quot;Slide 1 - &amp;quot;Welcome&amp;quot;&quot;/&gt;&lt;property id=&quot;20307&quot; value=&quot;256&quot;/&gt;&lt;/object&gt;&lt;object type=&quot;3&quot; unique_id=&quot;10047&quot;&gt;&lt;property id=&quot;20148&quot; value=&quot;5&quot;/&gt;&lt;property id=&quot;20300&quot; value=&quot;Slide 2 - &amp;quot;Assignment Scenario&amp;quot;&quot;/&gt;&lt;property id=&quot;20307&quot; value=&quot;258&quot;/&gt;&lt;/object&gt;&lt;object type=&quot;3&quot; unique_id=&quot;10048&quot;&gt;&lt;property id=&quot;20148&quot; value=&quot;5&quot;/&gt;&lt;property id=&quot;20300&quot; value=&quot;Slide 3 - &amp;quot;Excel Sales Scenario&amp;quot;&quot;/&gt;&lt;property id=&quot;20307&quot; value=&quot;286&quot;/&gt;&lt;/object&gt;&lt;object type=&quot;3&quot; unique_id=&quot;10049&quot;&gt;&lt;property id=&quot;20148&quot; value=&quot;5&quot;/&gt;&lt;property id=&quot;20300&quot; value=&quot;Slide 4 - &amp;quot;Task 1 – Excel Sales Spreadsheet&amp;quot;&quot;/&gt;&lt;property id=&quot;20307&quot; value=&quot;287&quot;/&gt;&lt;/object&gt;&lt;object type=&quot;3&quot; unique_id=&quot;10050&quot;&gt;&lt;property id=&quot;20148&quot; value=&quot;5&quot;/&gt;&lt;property id=&quot;20300&quot; value=&quot;Slide 5 - &amp;quot;Task 2 – Excel Sales Spreadsheet&amp;quot;&quot;/&gt;&lt;property id=&quot;20307&quot; value=&quot;288&quot;/&gt;&lt;/object&gt;&lt;object type=&quot;3&quot; unique_id=&quot;10051&quot;&gt;&lt;property id=&quot;20148&quot; value=&quot;5&quot;/&gt;&lt;property id=&quot;20300&quot; value=&quot;Slide 6 - &amp;quot;Task 3 – Excel Sales Spreadsheet&amp;quot;&quot;/&gt;&lt;property id=&quot;20307&quot; value=&quot;289&quot;/&gt;&lt;/object&gt;&lt;object type=&quot;3&quot; unique_id=&quot;10052&quot;&gt;&lt;property id=&quot;20148&quot; value=&quot;5&quot;/&gt;&lt;property id=&quot;20300&quot; value=&quot;Slide 7 - &amp;quot;Task 4 – Excel Sales Spreadsheet&amp;quot;&quot;/&gt;&lt;property id=&quot;20307&quot; value=&quot;290&quot;/&gt;&lt;/object&gt;&lt;object type=&quot;3&quot; unique_id=&quot;10053&quot;&gt;&lt;property id=&quot;20148&quot; value=&quot;5&quot;/&gt;&lt;property id=&quot;20300&quot; value=&quot;Slide 8 - &amp;quot;Task 5 – Excel Sales Spreadsheet&amp;quot;&quot;/&gt;&lt;property id=&quot;20307&quot; value=&quot;291&quot;/&gt;&lt;/object&gt;&lt;object type=&quot;3&quot; unique_id=&quot;10054&quot;&gt;&lt;property id=&quot;20148&quot; value=&quot;5&quot;/&gt;&lt;property id=&quot;20300&quot; value=&quot;Slide 9 - &amp;quot;Task 6 – Excel Sales Spreadsheet&amp;quot;&quot;/&gt;&lt;property id=&quot;20307&quot; value=&quot;292&quot;/&gt;&lt;/object&gt;&lt;object type=&quot;3&quot; unique_id=&quot;10055&quot;&gt;&lt;property id=&quot;20148&quot; value=&quot;5&quot;/&gt;&lt;property id=&quot;20300&quot; value=&quot;Slide 10 - &amp;quot;Task 7 – Excel Sales Spreadsheet&amp;quot;&quot;/&gt;&lt;property id=&quot;20307&quot; value=&quot;294&quot;/&gt;&lt;/object&gt;&lt;object type=&quot;3&quot; unique_id=&quot;10056&quot;&gt;&lt;property id=&quot;20148&quot; value=&quot;5&quot;/&gt;&lt;property id=&quot;20300&quot; value=&quot;Slide 11 - &amp;quot;Task 8 – Excel Sales Spreadsheet&amp;quot;&quot;/&gt;&lt;property id=&quot;20307&quot; value=&quot;295&quot;/&gt;&lt;/object&gt;&lt;object type=&quot;3&quot; unique_id=&quot;10057&quot;&gt;&lt;property id=&quot;20148&quot; value=&quot;5&quot;/&gt;&lt;property id=&quot;20300&quot; value=&quot;Slide 12 - &amp;quot;Excel Tutorials – Click to View&amp;quot;&quot;/&gt;&lt;property id=&quot;20307&quot; value=&quot;332&quot;/&gt;&lt;/object&gt;&lt;object type=&quot;3&quot; unique_id=&quot;10058&quot;&gt;&lt;property id=&quot;20148&quot; value=&quot;5&quot;/&gt;&lt;property id=&quot;20300&quot; value=&quot;Slide 13 - &amp;quot;Excel Sales – Assessment (St/Ex/Ad)&amp;quot;&quot;/&gt;&lt;property id=&quot;20307&quot; value=&quot;297&quot;/&gt;&lt;/object&gt;&lt;object type=&quot;3&quot; unique_id=&quot;10059&quot;&gt;&lt;property id=&quot;20148&quot; value=&quot;5&quot;/&gt;&lt;property id=&quot;20300&quot; value=&quot;Slide 14 - &amp;quot;Excel Bookings Scenario&amp;quot;&quot;/&gt;&lt;property id=&quot;20307&quot; value=&quot;299&quot;/&gt;&lt;/object&gt;&lt;object type=&quot;3&quot; unique_id=&quot;10060&quot;&gt;&lt;property id=&quot;20148&quot; value=&quot;5&quot;/&gt;&lt;property id=&quot;20300&quot; value=&quot;Slide 15 - &amp;quot;Task 1 – Excel Bookings Spreadsheet&amp;quot;&quot;/&gt;&lt;property id=&quot;20307&quot; value=&quot;300&quot;/&gt;&lt;/object&gt;&lt;object type=&quot;3&quot; unique_id=&quot;10061&quot;&gt;&lt;property id=&quot;20148&quot; value=&quot;5&quot;/&gt;&lt;property id=&quot;20300&quot; value=&quot;Slide 16 - &amp;quot;Task 2 – Excel Bookings Spreadsheet&amp;quot;&quot;/&gt;&lt;property id=&quot;20307&quot; value=&quot;301&quot;/&gt;&lt;/object&gt;&lt;object type=&quot;3&quot; unique_id=&quot;10062&quot;&gt;&lt;property id=&quot;20148&quot; value=&quot;5&quot;/&gt;&lt;property id=&quot;20300&quot; value=&quot;Slide 17 - &amp;quot;Task 3 – Excel Bookings Spreadsheet&amp;quot;&quot;/&gt;&lt;property id=&quot;20307&quot; value=&quot;302&quot;/&gt;&lt;/object&gt;&lt;object type=&quot;3&quot; unique_id=&quot;10063&quot;&gt;&lt;property id=&quot;20148&quot; value=&quot;5&quot;/&gt;&lt;property id=&quot;20300&quot; value=&quot;Slide 18 - &amp;quot;Task 4 – Excel Bookings Spreadsheet&amp;quot;&quot;/&gt;&lt;property id=&quot;20307&quot; value=&quot;309&quot;/&gt;&lt;/object&gt;&lt;object type=&quot;3&quot; unique_id=&quot;10064&quot;&gt;&lt;property id=&quot;20148&quot; value=&quot;5&quot;/&gt;&lt;property id=&quot;20300&quot; value=&quot;Slide 19 - &amp;quot;Task 5 – Excel Bookings Spreadsheet&amp;quot;&quot;/&gt;&lt;property id=&quot;20307&quot; value=&quot;304&quot;/&gt;&lt;/object&gt;&lt;object type=&quot;3&quot; unique_id=&quot;10065&quot;&gt;&lt;property id=&quot;20148&quot; value=&quot;5&quot;/&gt;&lt;property id=&quot;20300&quot; value=&quot;Slide 20 - &amp;quot;Task 6 – Excel Bookings Spreadsheet&amp;quot;&quot;/&gt;&lt;property id=&quot;20307&quot; value=&quot;305&quot;/&gt;&lt;/object&gt;&lt;object type=&quot;3&quot; unique_id=&quot;10066&quot;&gt;&lt;property id=&quot;20148&quot; value=&quot;5&quot;/&gt;&lt;property id=&quot;20300&quot; value=&quot;Slide 21 - &amp;quot;Task 7 – Excel Bookings Spreadsheet&amp;quot;&quot;/&gt;&lt;property id=&quot;20307&quot; value=&quot;306&quot;/&gt;&lt;/object&gt;&lt;object type=&quot;3&quot; unique_id=&quot;10067&quot;&gt;&lt;property id=&quot;20148&quot; value=&quot;5&quot;/&gt;&lt;property id=&quot;20300&quot; value=&quot;Slide 22 - &amp;quot;Task 8 – Excel Bookings Spreadsheet&amp;quot;&quot;/&gt;&lt;property id=&quot;20307&quot; value=&quot;307&quot;/&gt;&lt;/object&gt;&lt;object type=&quot;3&quot; unique_id=&quot;10068&quot;&gt;&lt;property id=&quot;20148&quot; value=&quot;5&quot;/&gt;&lt;property id=&quot;20300&quot; value=&quot;Slide 23 - &amp;quot;Excel Tutorials – Click to View&amp;quot;&quot;/&gt;&lt;property id=&quot;20307&quot; value=&quot;334&quot;/&gt;&lt;/object&gt;&lt;object type=&quot;3&quot; unique_id=&quot;10069&quot;&gt;&lt;property id=&quot;20148&quot; value=&quot;5&quot;/&gt;&lt;property id=&quot;20300&quot; value=&quot;Slide 24 - &amp;quot;Excel Bookings – Assessment (St/Ex/Ad)&amp;quot;&quot;/&gt;&lt;property id=&quot;20307&quot; value=&quot;308&quot;/&gt;&lt;/object&gt;&lt;object type=&quot;3&quot; unique_id=&quot;10070&quot;&gt;&lt;property id=&quot;20148&quot; value=&quot;5&quot;/&gt;&lt;property id=&quot;20300&quot; value=&quot;Slide 25 - &amp;quot;Graphics Scenario&amp;quot;&quot;/&gt;&lt;property id=&quot;20307&quot; value=&quot;310&quot;/&gt;&lt;/object&gt;&lt;object type=&quot;3&quot; unique_id=&quot;10071&quot;&gt;&lt;property id=&quot;20148&quot; value=&quot;5&quot;/&gt;&lt;property id=&quot;20300&quot; value=&quot;Slide 26 - &amp;quot;Task 1 – Bitmap Montage&amp;quot;&quot;/&gt;&lt;property id=&quot;20307&quot; value=&quot;311&quot;/&gt;&lt;/object&gt;&lt;object type=&quot;3&quot; unique_id=&quot;10072&quot;&gt;&lt;property id=&quot;20148&quot; value=&quot;5&quot;/&gt;&lt;property id=&quot;20300&quot; value=&quot;Slide 27 - &amp;quot;Task 2 – Bitmap Montage&amp;quot;&quot;/&gt;&lt;property id=&quot;20307&quot; value=&quot;312&quot;/&gt;&lt;/object&gt;&lt;object type=&quot;3&quot; unique_id=&quot;10073&quot;&gt;&lt;property id=&quot;20148&quot; value=&quot;5&quot;/&gt;&lt;property id=&quot;20300&quot; value=&quot;Slide 28 - &amp;quot;Task 3 – Bitmap Montage&amp;quot;&quot;/&gt;&lt;property id=&quot;20307&quot; value=&quot;313&quot;/&gt;&lt;/object&gt;&lt;object type=&quot;3&quot; unique_id=&quot;10074&quot;&gt;&lt;property id=&quot;20148&quot; value=&quot;5&quot;/&gt;&lt;property id=&quot;20300&quot; value=&quot;Slide 29 - &amp;quot;Task 4 – Bitmap Montage&amp;quot;&quot;/&gt;&lt;property id=&quot;20307&quot; value=&quot;314&quot;/&gt;&lt;/object&gt;&lt;object type=&quot;3&quot; unique_id=&quot;10075&quot;&gt;&lt;property id=&quot;20148&quot; value=&quot;5&quot;/&gt;&lt;property id=&quot;20300&quot; value=&quot;Slide 30 - &amp;quot;Task 5 – Vector Map&amp;quot;&quot;/&gt;&lt;property id=&quot;20307&quot; value=&quot;315&quot;/&gt;&lt;/object&gt;&lt;object type=&quot;3&quot; unique_id=&quot;10076&quot;&gt;&lt;property id=&quot;20148&quot; value=&quot;5&quot;/&gt;&lt;property id=&quot;20300&quot; value=&quot;Slide 31 - &amp;quot;Task 6 – Vector Map&amp;quot;&quot;/&gt;&lt;property id=&quot;20307&quot; value=&quot;316&quot;/&gt;&lt;/object&gt;&lt;object type=&quot;3&quot; unique_id=&quot;10077&quot;&gt;&lt;property id=&quot;20148&quot; value=&quot;5&quot;/&gt;&lt;property id=&quot;20300&quot; value=&quot;Slide 32 - &amp;quot;Task 7 – Vector Map&amp;quot;&quot;/&gt;&lt;property id=&quot;20307&quot; value=&quot;317&quot;/&gt;&lt;/object&gt;&lt;object type=&quot;3&quot; unique_id=&quot;10078&quot;&gt;&lt;property id=&quot;20148&quot; value=&quot;5&quot;/&gt;&lt;property id=&quot;20300&quot; value=&quot;Slide 33 - &amp;quot;Task 8 – Graphics&amp;quot;&quot;/&gt;&lt;property id=&quot;20307&quot; value=&quot;318&quot;/&gt;&lt;/object&gt;&lt;object type=&quot;3&quot; unique_id=&quot;10079&quot;&gt;&lt;property id=&quot;20148&quot; value=&quot;5&quot;/&gt;&lt;property id=&quot;20300&quot; value=&quot;Slide 34 - &amp;quot;Task 9 – Graphics&amp;quot;&quot;/&gt;&lt;property id=&quot;20307&quot; value=&quot;321&quot;/&gt;&lt;/object&gt;&lt;object type=&quot;3&quot; unique_id=&quot;10080&quot;&gt;&lt;property id=&quot;20148&quot; value=&quot;5&quot;/&gt;&lt;property id=&quot;20300&quot; value=&quot;Slide 35 - &amp;quot;Graphics – Assessment (St/Ex/Ad)&amp;quot;&quot;/&gt;&lt;property id=&quot;20307&quot; value=&quot;319&quot;/&gt;&lt;/object&gt;&lt;object type=&quot;3&quot; unique_id=&quot;10081&quot;&gt;&lt;property id=&quot;20148&quot; value=&quot;5&quot;/&gt;&lt;property id=&quot;20300&quot; value=&quot;Slide 36 - &amp;quot;E-Safety Scenario&amp;quot;&quot;/&gt;&lt;property id=&quot;20307&quot; value=&quot;322&quot;/&gt;&lt;/object&gt;&lt;object type=&quot;3&quot; unique_id=&quot;10082&quot;&gt;&lt;property id=&quot;20148&quot; value=&quot;5&quot;/&gt;&lt;property id=&quot;20300&quot; value=&quot;Slide 37 - &amp;quot;Task 1 – E-Safety&amp;quot;&quot;/&gt;&lt;property id=&quot;20307&quot; value=&quot;323&quot;/&gt;&lt;/object&gt;&lt;object type=&quot;3&quot; unique_id=&quot;10083&quot;&gt;&lt;property id=&quot;20148&quot; value=&quot;5&quot;/&gt;&lt;property id=&quot;20300&quot; value=&quot;Slide 38 - &amp;quot;Task 2 – E-Safety&amp;quot;&quot;/&gt;&lt;property id=&quot;20307&quot; value=&quot;324&quot;/&gt;&lt;/object&gt;&lt;object type=&quot;3&quot; unique_id=&quot;10084&quot;&gt;&lt;property id=&quot;20148&quot; value=&quot;5&quot;/&gt;&lt;property id=&quot;20300&quot; value=&quot;Slide 39 - &amp;quot;Task 3 – E-Safety&amp;quot;&quot;/&gt;&lt;property id=&quot;20307&quot; value=&quot;325&quot;/&gt;&lt;/object&gt;&lt;object type=&quot;3&quot; unique_id=&quot;10085&quot;&gt;&lt;property id=&quot;20148&quot; value=&quot;5&quot;/&gt;&lt;property id=&quot;20300&quot; value=&quot;Slide 40 - &amp;quot;Task 4 – E-Safety&amp;quot;&quot;/&gt;&lt;property id=&quot;20307&quot; value=&quot;326&quot;/&gt;&lt;/object&gt;&lt;object type=&quot;3&quot; unique_id=&quot;10086&quot;&gt;&lt;property id=&quot;20148&quot; value=&quot;5&quot;/&gt;&lt;property id=&quot;20300&quot; value=&quot;Slide 41 - &amp;quot;Task 5 – E-Safety&amp;quot;&quot;/&gt;&lt;property id=&quot;20307&quot; value=&quot;327&quot;/&gt;&lt;/object&gt;&lt;object type=&quot;3&quot; unique_id=&quot;10087&quot;&gt;&lt;property id=&quot;20148&quot; value=&quot;5&quot;/&gt;&lt;property id=&quot;20300&quot; value=&quot;Slide 42 - &amp;quot;Task 6 – E-Safety&amp;quot;&quot;/&gt;&lt;property id=&quot;20307&quot; value=&quot;328&quot;/&gt;&lt;/object&gt;&lt;object type=&quot;3&quot; unique_id=&quot;10088&quot;&gt;&lt;property id=&quot;20148&quot; value=&quot;5&quot;/&gt;&lt;property id=&quot;20300&quot; value=&quot;Slide 43 - &amp;quot;Task 7 – E-Safety&amp;quot;&quot;/&gt;&lt;property id=&quot;20307&quot; value=&quot;329&quot;/&gt;&lt;/object&gt;&lt;object type=&quot;3&quot; unique_id=&quot;10089&quot;&gt;&lt;property id=&quot;20148&quot; value=&quot;5&quot;/&gt;&lt;property id=&quot;20300&quot; value=&quot;Slide 44 - &amp;quot;E-Safety – Assessment (St/Ex/Ad)&amp;quot;&quot;/&gt;&lt;property id=&quot;20307&quot; value=&quot;331&quot;/&gt;&lt;/object&gt;&lt;/object&gt;&lt;object type=&quot;8&quot; unique_id=&quot;10135&quot;&gt;&lt;/object&gt;&lt;/object&gt;&lt;/database&gt;"/>
  <p:tag name="SECTOMILLISECCONVERTED" val="1"/>
  <p:tag name="ISPRING_RESOURCE_PATHS_HASH_2" val="08f788787bcb7a4d543d064184e3ed8f8a1ad1a"/>
  <p:tag name="ISPRING_PRESENTATION_TITLE" val="2.X"/>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ookeWeston">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A0AEC"/>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303C8A099435F469B82EC500073A18D" ma:contentTypeVersion="0" ma:contentTypeDescription="Create a new document." ma:contentTypeScope="" ma:versionID="db11316f7499926a5aef36baba7827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6A05FF-1C8D-47AA-A52A-FF7901571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76DD945F-B7B0-4691-A0D0-E2EAD6DA23B3}">
  <ds:schemaRefs>
    <ds:schemaRef ds:uri="http://purl.org/dc/terms/"/>
    <ds:schemaRef ds:uri="http://www.w3.org/XML/1998/namespace"/>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E5A8F797-114D-47DC-A43E-E9D7D887189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28038</TotalTime>
  <Words>1649</Words>
  <Application>Microsoft Office PowerPoint</Application>
  <PresentationFormat>On-screen Show (4:3)</PresentationFormat>
  <Paragraphs>115</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Lucida Sans Unicode</vt:lpstr>
      <vt:lpstr>Verdana</vt:lpstr>
      <vt:lpstr>Wingdings 2</vt:lpstr>
      <vt:lpstr>Wingdings 3</vt:lpstr>
      <vt:lpstr>BrookeWeston</vt:lpstr>
      <vt:lpstr>PowerPoint Presentation</vt:lpstr>
      <vt:lpstr>1 – DFD Walkthrough Guide – Initial Information</vt:lpstr>
      <vt:lpstr>1 – DFD Walkthrough Guide – Initial Information</vt:lpstr>
      <vt:lpstr>1 – DFD Walkthrough Guide – Initial Information</vt:lpstr>
      <vt:lpstr>1 – DFD Walkthrough Guide – Initial Information</vt:lpstr>
      <vt:lpstr>1 – DFD Walkthrough Guide – Initial Information</vt:lpstr>
      <vt:lpstr>1 – DFD Walkthrough Guide – Initial Information</vt:lpstr>
      <vt:lpstr>1 – DFD Walkthrough Guide – Initial Information</vt:lpstr>
      <vt:lpstr>1 – DFD Walkthrough Guide – Initial Information</vt:lpstr>
      <vt:lpstr>1 – DFD Walkthrough Guide – Initial Information</vt:lpstr>
      <vt:lpstr>1 – DFD Walkthrough Guide – Initial Information</vt:lpstr>
      <vt:lpstr>1 – DFD Walkthrough Guide – Initial Information</vt:lpstr>
      <vt:lpstr>1 – DFD Walkthrough Guide – Initial Information</vt:lpstr>
      <vt:lpstr>1 – DFD Walkthrough Guide – Initial Information</vt:lpstr>
    </vt:vector>
  </TitlesOfParts>
  <Company>Brooke Weston 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2.X</dc:title>
  <dc:subject>eBusiness</dc:subject>
  <dc:creator>Enderoth</dc:creator>
  <cp:lastModifiedBy>Stephen Rafferty</cp:lastModifiedBy>
  <cp:revision>1273</cp:revision>
  <cp:lastPrinted>2012-09-28T14:36:43Z</cp:lastPrinted>
  <dcterms:created xsi:type="dcterms:W3CDTF">2008-03-12T11:01:44Z</dcterms:created>
  <dcterms:modified xsi:type="dcterms:W3CDTF">2018-08-05T19:49:26Z</dcterms:modified>
  <cp:category>Unit 01</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0x0101006303C8A099435F469B82EC500073A18D</vt:lpwstr>
  </property>
  <property fmtid="{D5CDD505-2E9C-101B-9397-08002B2CF9AE}" pid="3" name="Unit">
    <vt:lpwstr>U1</vt:lpwstr>
  </property>
</Properties>
</file>